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66" r:id="rId3"/>
    <p:sldId id="257" r:id="rId4"/>
    <p:sldId id="267" r:id="rId5"/>
    <p:sldId id="268" r:id="rId6"/>
    <p:sldId id="269" r:id="rId7"/>
    <p:sldId id="270" r:id="rId8"/>
    <p:sldId id="258" r:id="rId9"/>
    <p:sldId id="259" r:id="rId10"/>
    <p:sldId id="260" r:id="rId11"/>
    <p:sldId id="261" r:id="rId12"/>
    <p:sldId id="262" r:id="rId13"/>
    <p:sldId id="263" r:id="rId14"/>
    <p:sldId id="264" r:id="rId15"/>
    <p:sldId id="265" r:id="rId16"/>
  </p:sldIdLst>
  <p:sldSz cx="14630400" cy="8229600"/>
  <p:notesSz cx="8229600" cy="14630400"/>
  <p:embeddedFontLst>
    <p:embeddedFont>
      <p:font typeface="Bitter Medium" panose="020B0604020202020204" charset="0"/>
      <p:regular r:id="rId18"/>
    </p:embeddedFont>
    <p:embeddedFont>
      <p:font typeface="Open Sans" panose="020B0606030504020204" pitchFamily="3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6181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80190" y="251007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Journey into the Quantum World </a:t>
            </a:r>
            <a:r>
              <a:rPr lang="en-US" sz="2800" b="1" u="sng" dirty="0">
                <a:solidFill>
                  <a:srgbClr val="2C3F42"/>
                </a:solidFill>
                <a:latin typeface="Bitter Medium" pitchFamily="34" charset="0"/>
                <a:ea typeface="Bitter Medium" pitchFamily="34" charset="-122"/>
                <a:cs typeface="Bitter Medium" pitchFamily="34" charset="-120"/>
              </a:rPr>
              <a:t>with Imagination and Knowledge</a:t>
            </a:r>
            <a:endParaRPr lang="en-US" sz="2800" b="1" u="sng" dirty="0"/>
          </a:p>
        </p:txBody>
      </p:sp>
      <p:sp>
        <p:nvSpPr>
          <p:cNvPr id="4" name="Text 1"/>
          <p:cNvSpPr/>
          <p:nvPr/>
        </p:nvSpPr>
        <p:spPr>
          <a:xfrm>
            <a:off x="6280190" y="4267795"/>
            <a:ext cx="7556421" cy="2794742"/>
          </a:xfrm>
          <a:prstGeom prst="rect">
            <a:avLst/>
          </a:prstGeom>
          <a:noFill/>
          <a:ln/>
        </p:spPr>
        <p:txBody>
          <a:bodyPr wrap="square" lIns="0" tIns="0" rIns="0" bIns="0" rtlCol="0" anchor="t"/>
          <a:lstStyle/>
          <a:p>
            <a:r>
              <a:rPr lang="en-US" sz="2800" b="1" cap="small" dirty="0"/>
              <a:t>Welcome to an incredible adventure into the hidden world of atoms, particles, and quantum mysteries. Get ready to discover how the tiniest building blocks of reality work in ways that challenge everything we think we know about the universe.</a:t>
            </a:r>
            <a:endParaRPr lang="en-US" sz="2800" dirty="0"/>
          </a:p>
        </p:txBody>
      </p:sp>
      <p:pic>
        <p:nvPicPr>
          <p:cNvPr id="12" name="Picture 11">
            <a:extLst>
              <a:ext uri="{FF2B5EF4-FFF2-40B4-BE49-F238E27FC236}">
                <a16:creationId xmlns:a16="http://schemas.microsoft.com/office/drawing/2014/main" id="{5DE186A9-FC2B-A18B-7AD3-89B9C795B48C}"/>
              </a:ext>
            </a:extLst>
          </p:cNvPr>
          <p:cNvPicPr>
            <a:picLocks noChangeAspect="1"/>
          </p:cNvPicPr>
          <p:nvPr/>
        </p:nvPicPr>
        <p:blipFill>
          <a:blip r:embed="rId3"/>
          <a:stretch>
            <a:fillRect/>
          </a:stretch>
        </p:blipFill>
        <p:spPr>
          <a:xfrm>
            <a:off x="204898" y="48126"/>
            <a:ext cx="5642449"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6989" y="601266"/>
            <a:ext cx="6976705" cy="604480"/>
          </a:xfrm>
          <a:prstGeom prst="rect">
            <a:avLst/>
          </a:prstGeom>
          <a:noFill/>
          <a:ln/>
        </p:spPr>
        <p:txBody>
          <a:bodyPr wrap="none" lIns="0" tIns="0" rIns="0" bIns="0" rtlCol="0" anchor="t"/>
          <a:lstStyle/>
          <a:p>
            <a:pPr marL="0" indent="0" algn="l">
              <a:lnSpc>
                <a:spcPts val="4750"/>
              </a:lnSpc>
              <a:buNone/>
            </a:pPr>
            <a:r>
              <a:rPr lang="en-US" sz="3800" dirty="0">
                <a:solidFill>
                  <a:srgbClr val="2C3F42"/>
                </a:solidFill>
                <a:latin typeface="Bitter Medium" pitchFamily="34" charset="0"/>
                <a:ea typeface="Bitter Medium" pitchFamily="34" charset="-122"/>
                <a:cs typeface="Bitter Medium" pitchFamily="34" charset="-120"/>
              </a:rPr>
              <a:t>Atoms Are Mostly Empty Space</a:t>
            </a:r>
            <a:endParaRPr lang="en-US" sz="3800" dirty="0"/>
          </a:p>
        </p:txBody>
      </p:sp>
      <p:sp>
        <p:nvSpPr>
          <p:cNvPr id="4" name="Text 1"/>
          <p:cNvSpPr/>
          <p:nvPr/>
        </p:nvSpPr>
        <p:spPr>
          <a:xfrm>
            <a:off x="676989" y="1495901"/>
            <a:ext cx="7790021" cy="2418159"/>
          </a:xfrm>
          <a:prstGeom prst="rect">
            <a:avLst/>
          </a:prstGeom>
          <a:noFill/>
          <a:ln/>
        </p:spPr>
        <p:txBody>
          <a:bodyPr wrap="square" lIns="0" tIns="0" rIns="0" bIns="0" rtlCol="0" anchor="t"/>
          <a:lstStyle/>
          <a:p>
            <a:pPr marL="0" indent="0" algn="l">
              <a:lnSpc>
                <a:spcPts val="9500"/>
              </a:lnSpc>
              <a:buNone/>
            </a:pPr>
            <a:r>
              <a:rPr lang="en-US" sz="7600" dirty="0">
                <a:solidFill>
                  <a:srgbClr val="D2600F"/>
                </a:solidFill>
                <a:latin typeface="Bitter Medium" pitchFamily="34" charset="0"/>
                <a:ea typeface="Bitter Medium" pitchFamily="34" charset="-122"/>
                <a:cs typeface="Bitter Medium" pitchFamily="34" charset="-120"/>
              </a:rPr>
              <a:t>99.9999999%</a:t>
            </a:r>
            <a:r>
              <a:rPr lang="en-US" sz="7600" dirty="0">
                <a:solidFill>
                  <a:srgbClr val="2C3F42"/>
                </a:solidFill>
                <a:latin typeface="Bitter Medium" pitchFamily="34" charset="0"/>
                <a:ea typeface="Bitter Medium" pitchFamily="34" charset="-122"/>
                <a:cs typeface="Bitter Medium" pitchFamily="34" charset="-120"/>
              </a:rPr>
              <a:t> Empty</a:t>
            </a:r>
            <a:endParaRPr lang="en-US" sz="7600" dirty="0"/>
          </a:p>
        </p:txBody>
      </p:sp>
      <p:sp>
        <p:nvSpPr>
          <p:cNvPr id="5" name="Text 2"/>
          <p:cNvSpPr/>
          <p:nvPr/>
        </p:nvSpPr>
        <p:spPr>
          <a:xfrm>
            <a:off x="676989" y="4204216"/>
            <a:ext cx="7790021" cy="619125"/>
          </a:xfrm>
          <a:prstGeom prst="rect">
            <a:avLst/>
          </a:prstGeom>
          <a:noFill/>
          <a:ln/>
        </p:spPr>
        <p:txBody>
          <a:bodyPr wrap="square" lIns="0" tIns="0" rIns="0" bIns="0" rtlCol="0" anchor="t"/>
          <a:lstStyle/>
          <a:p>
            <a:pPr marL="0" indent="0" algn="l">
              <a:lnSpc>
                <a:spcPts val="2400"/>
              </a:lnSpc>
              <a:buNone/>
            </a:pPr>
            <a:r>
              <a:rPr lang="en-US" sz="1500" dirty="0">
                <a:solidFill>
                  <a:srgbClr val="2B2E3C"/>
                </a:solidFill>
                <a:latin typeface="Open Sans" pitchFamily="34" charset="0"/>
                <a:ea typeface="Open Sans" pitchFamily="34" charset="-122"/>
                <a:cs typeface="Open Sans" pitchFamily="34" charset="-120"/>
              </a:rPr>
              <a:t>Here's a mind-bending fact: if an atom were the size of a football stadium, the nucleus would be smaller than a marble at the center. Everything else? </a:t>
            </a:r>
            <a:r>
              <a:rPr lang="en-US" sz="1500" b="1" dirty="0">
                <a:solidFill>
                  <a:srgbClr val="2B2E3C"/>
                </a:solidFill>
                <a:latin typeface="Open Sans" pitchFamily="34" charset="0"/>
                <a:ea typeface="Open Sans" pitchFamily="34" charset="-122"/>
                <a:cs typeface="Open Sans" pitchFamily="34" charset="-120"/>
              </a:rPr>
              <a:t>Empty space.</a:t>
            </a:r>
            <a:endParaRPr lang="en-US" sz="1500" dirty="0"/>
          </a:p>
        </p:txBody>
      </p:sp>
      <p:sp>
        <p:nvSpPr>
          <p:cNvPr id="6" name="Text 3"/>
          <p:cNvSpPr/>
          <p:nvPr/>
        </p:nvSpPr>
        <p:spPr>
          <a:xfrm>
            <a:off x="676989" y="5040868"/>
            <a:ext cx="7790021" cy="1238250"/>
          </a:xfrm>
          <a:prstGeom prst="rect">
            <a:avLst/>
          </a:prstGeom>
          <a:noFill/>
          <a:ln/>
        </p:spPr>
        <p:txBody>
          <a:bodyPr wrap="square" lIns="0" tIns="0" rIns="0" bIns="0" rtlCol="0" anchor="t"/>
          <a:lstStyle/>
          <a:p>
            <a:pPr marL="0" indent="0" algn="l">
              <a:lnSpc>
                <a:spcPts val="2400"/>
              </a:lnSpc>
              <a:buNone/>
            </a:pPr>
            <a:r>
              <a:rPr lang="en-US" sz="1500" dirty="0">
                <a:solidFill>
                  <a:srgbClr val="2B2E3C"/>
                </a:solidFill>
                <a:latin typeface="Open Sans" pitchFamily="34" charset="0"/>
                <a:ea typeface="Open Sans" pitchFamily="34" charset="-122"/>
                <a:cs typeface="Open Sans" pitchFamily="34" charset="-120"/>
              </a:rPr>
              <a:t>If you could remove all the empty space from every atom in every person on Earth, the entire human race would fit into a volume the size of a sugar cube. If all atoms in the universe had their empty space removed, the entire cosmos could shrink to the size of a lemon!</a:t>
            </a:r>
            <a:endParaRPr lang="en-US" sz="1500" dirty="0"/>
          </a:p>
        </p:txBody>
      </p:sp>
      <p:sp>
        <p:nvSpPr>
          <p:cNvPr id="7" name="Shape 4"/>
          <p:cNvSpPr/>
          <p:nvPr/>
        </p:nvSpPr>
        <p:spPr>
          <a:xfrm>
            <a:off x="676989" y="6496645"/>
            <a:ext cx="7790021" cy="1131570"/>
          </a:xfrm>
          <a:prstGeom prst="roundRect">
            <a:avLst>
              <a:gd name="adj" fmla="val 7180"/>
            </a:avLst>
          </a:prstGeom>
          <a:solidFill>
            <a:srgbClr val="FAD3B8"/>
          </a:solidFill>
          <a:ln/>
        </p:spPr>
      </p:sp>
      <p:pic>
        <p:nvPicPr>
          <p:cNvPr id="8" name="Image 1" descr="preencoded.png"/>
          <p:cNvPicPr>
            <a:picLocks noChangeAspect="1"/>
          </p:cNvPicPr>
          <p:nvPr/>
        </p:nvPicPr>
        <p:blipFill>
          <a:blip r:embed="rId4"/>
          <a:stretch>
            <a:fillRect/>
          </a:stretch>
        </p:blipFill>
        <p:spPr>
          <a:xfrm>
            <a:off x="870347" y="6797754"/>
            <a:ext cx="241697" cy="193358"/>
          </a:xfrm>
          <a:prstGeom prst="rect">
            <a:avLst/>
          </a:prstGeom>
        </p:spPr>
      </p:pic>
      <p:sp>
        <p:nvSpPr>
          <p:cNvPr id="9" name="Text 5"/>
          <p:cNvSpPr/>
          <p:nvPr/>
        </p:nvSpPr>
        <p:spPr>
          <a:xfrm>
            <a:off x="1305401" y="6738342"/>
            <a:ext cx="6968252" cy="619125"/>
          </a:xfrm>
          <a:prstGeom prst="rect">
            <a:avLst/>
          </a:prstGeom>
          <a:noFill/>
          <a:ln/>
        </p:spPr>
        <p:txBody>
          <a:bodyPr wrap="square" lIns="0" tIns="0" rIns="0" bIns="0" rtlCol="0" anchor="t"/>
          <a:lstStyle/>
          <a:p>
            <a:pPr marL="0" indent="0" algn="l">
              <a:lnSpc>
                <a:spcPts val="2400"/>
              </a:lnSpc>
              <a:buNone/>
            </a:pPr>
            <a:r>
              <a:rPr lang="en-US" sz="1500" dirty="0">
                <a:solidFill>
                  <a:srgbClr val="000000"/>
                </a:solidFill>
                <a:latin typeface="Open Sans" pitchFamily="34" charset="0"/>
                <a:ea typeface="Open Sans" pitchFamily="34" charset="-122"/>
                <a:cs typeface="Open Sans" pitchFamily="34" charset="-120"/>
              </a:rPr>
              <a:t>We feel solid because of electromagnetic forces between atoms, not because matter itself is dense.</a:t>
            </a:r>
            <a:endParaRPr lang="en-US"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92612"/>
            <a:ext cx="10067211"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What Does "Quantum" Actually Mean?</a:t>
            </a:r>
            <a:endParaRPr lang="en-US" sz="4450" dirty="0"/>
          </a:p>
        </p:txBody>
      </p:sp>
      <p:sp>
        <p:nvSpPr>
          <p:cNvPr id="3" name="Text 1"/>
          <p:cNvSpPr/>
          <p:nvPr/>
        </p:nvSpPr>
        <p:spPr>
          <a:xfrm>
            <a:off x="793790" y="2145625"/>
            <a:ext cx="7604284"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The word </a:t>
            </a:r>
            <a:r>
              <a:rPr lang="en-US" sz="1750" b="1" dirty="0">
                <a:solidFill>
                  <a:srgbClr val="2B2E3C"/>
                </a:solidFill>
                <a:latin typeface="Open Sans" pitchFamily="34" charset="0"/>
                <a:ea typeface="Open Sans" pitchFamily="34" charset="-122"/>
                <a:cs typeface="Open Sans" pitchFamily="34" charset="-120"/>
              </a:rPr>
              <a:t>"quantum"</a:t>
            </a:r>
            <a:r>
              <a:rPr lang="en-US" sz="1750" dirty="0">
                <a:solidFill>
                  <a:srgbClr val="2B2E3C"/>
                </a:solidFill>
                <a:latin typeface="Open Sans" pitchFamily="34" charset="0"/>
                <a:ea typeface="Open Sans" pitchFamily="34" charset="-122"/>
                <a:cs typeface="Open Sans" pitchFamily="34" charset="-120"/>
              </a:rPr>
              <a:t> comes from Latin, meaning </a:t>
            </a:r>
            <a:r>
              <a:rPr lang="en-US" sz="1750" i="1" dirty="0">
                <a:solidFill>
                  <a:srgbClr val="2B2E3C"/>
                </a:solidFill>
                <a:latin typeface="Open Sans" pitchFamily="34" charset="0"/>
                <a:ea typeface="Open Sans" pitchFamily="34" charset="-122"/>
                <a:cs typeface="Open Sans" pitchFamily="34" charset="-120"/>
              </a:rPr>
              <a:t>"how much"</a:t>
            </a:r>
            <a:r>
              <a:rPr lang="en-US" sz="1750" dirty="0">
                <a:solidFill>
                  <a:srgbClr val="2B2E3C"/>
                </a:solidFill>
                <a:latin typeface="Open Sans" pitchFamily="34" charset="0"/>
                <a:ea typeface="Open Sans" pitchFamily="34" charset="-122"/>
                <a:cs typeface="Open Sans" pitchFamily="34" charset="-120"/>
              </a:rPr>
              <a:t> or a specific amount. In physics, it refers to the smallest possible discrete unit of any physical property.</a:t>
            </a:r>
            <a:endParaRPr lang="en-US" sz="1750" dirty="0"/>
          </a:p>
        </p:txBody>
      </p:sp>
      <p:sp>
        <p:nvSpPr>
          <p:cNvPr id="4" name="Text 2"/>
          <p:cNvSpPr/>
          <p:nvPr/>
        </p:nvSpPr>
        <p:spPr>
          <a:xfrm>
            <a:off x="793790" y="3438406"/>
            <a:ext cx="7604284"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Think of it like this: you can't have half a coin or 1.5 eggs. Similarly, energy, light, and other properties come in tiny, indivisible packets called </a:t>
            </a:r>
            <a:r>
              <a:rPr lang="en-US" sz="1750" dirty="0">
                <a:solidFill>
                  <a:srgbClr val="D2600F"/>
                </a:solidFill>
                <a:latin typeface="Open Sans" pitchFamily="34" charset="0"/>
                <a:ea typeface="Open Sans" pitchFamily="34" charset="-122"/>
                <a:cs typeface="Open Sans" pitchFamily="34" charset="-120"/>
              </a:rPr>
              <a:t>quanta</a:t>
            </a:r>
            <a:r>
              <a:rPr lang="en-US" sz="1750" dirty="0">
                <a:solidFill>
                  <a:srgbClr val="2B2E3C"/>
                </a:solidFill>
                <a:latin typeface="Open Sans" pitchFamily="34" charset="0"/>
                <a:ea typeface="Open Sans" pitchFamily="34" charset="-122"/>
                <a:cs typeface="Open Sans" pitchFamily="34" charset="-120"/>
              </a:rPr>
              <a:t> (plural of quantum).</a:t>
            </a:r>
            <a:endParaRPr lang="en-US" sz="1750" dirty="0"/>
          </a:p>
        </p:txBody>
      </p:sp>
      <p:sp>
        <p:nvSpPr>
          <p:cNvPr id="5" name="Text 3"/>
          <p:cNvSpPr/>
          <p:nvPr/>
        </p:nvSpPr>
        <p:spPr>
          <a:xfrm>
            <a:off x="793790" y="4731187"/>
            <a:ext cx="7604284"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Energy doesn't flow smoothly like water—it comes in tiny, specific chunks, like steps on a staircase rather than a ramp.</a:t>
            </a:r>
            <a:endParaRPr lang="en-US" sz="1750" dirty="0"/>
          </a:p>
        </p:txBody>
      </p:sp>
      <p:pic>
        <p:nvPicPr>
          <p:cNvPr id="6" name="Image 0" descr="preencoded.png"/>
          <p:cNvPicPr>
            <a:picLocks noChangeAspect="1"/>
          </p:cNvPicPr>
          <p:nvPr/>
        </p:nvPicPr>
        <p:blipFill>
          <a:blip r:embed="rId3"/>
          <a:stretch>
            <a:fillRect/>
          </a:stretch>
        </p:blipFill>
        <p:spPr>
          <a:xfrm>
            <a:off x="8959096" y="2196703"/>
            <a:ext cx="4885015" cy="48850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449116"/>
            <a:ext cx="10889337"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Quantum Physics Transforms Healthcare</a:t>
            </a:r>
            <a:endParaRPr lang="en-US" sz="4450" dirty="0"/>
          </a:p>
        </p:txBody>
      </p:sp>
      <p:sp>
        <p:nvSpPr>
          <p:cNvPr id="3" name="Text 1"/>
          <p:cNvSpPr/>
          <p:nvPr/>
        </p:nvSpPr>
        <p:spPr>
          <a:xfrm>
            <a:off x="793790" y="383833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MRI Scans</a:t>
            </a:r>
            <a:endParaRPr lang="en-US" sz="2200" dirty="0"/>
          </a:p>
        </p:txBody>
      </p:sp>
      <p:sp>
        <p:nvSpPr>
          <p:cNvPr id="4" name="Text 2"/>
          <p:cNvSpPr/>
          <p:nvPr/>
        </p:nvSpPr>
        <p:spPr>
          <a:xfrm>
            <a:off x="793790" y="4328755"/>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Magnetic Resonance Imaging uses quantum properties of atoms to create detailed images inside your body without surgery or radiation.</a:t>
            </a:r>
            <a:endParaRPr lang="en-US" sz="1750" dirty="0"/>
          </a:p>
        </p:txBody>
      </p:sp>
      <p:sp>
        <p:nvSpPr>
          <p:cNvPr id="5" name="Text 3"/>
          <p:cNvSpPr/>
          <p:nvPr/>
        </p:nvSpPr>
        <p:spPr>
          <a:xfrm>
            <a:off x="5235893" y="383833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Cancer Treatment</a:t>
            </a:r>
            <a:endParaRPr lang="en-US" sz="2200" dirty="0"/>
          </a:p>
        </p:txBody>
      </p:sp>
      <p:sp>
        <p:nvSpPr>
          <p:cNvPr id="6" name="Text 4"/>
          <p:cNvSpPr/>
          <p:nvPr/>
        </p:nvSpPr>
        <p:spPr>
          <a:xfrm>
            <a:off x="5235893" y="4328755"/>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Quantum mechanics enables precise radiation therapy and PET scans that target tumors while minimizing damage to healthy tissue.</a:t>
            </a:r>
            <a:endParaRPr lang="en-US" sz="1750" dirty="0"/>
          </a:p>
        </p:txBody>
      </p:sp>
      <p:sp>
        <p:nvSpPr>
          <p:cNvPr id="7" name="Text 5"/>
          <p:cNvSpPr/>
          <p:nvPr/>
        </p:nvSpPr>
        <p:spPr>
          <a:xfrm>
            <a:off x="9677995" y="383833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Quantum Sensors</a:t>
            </a:r>
            <a:endParaRPr lang="en-US" sz="2200" dirty="0"/>
          </a:p>
        </p:txBody>
      </p:sp>
      <p:sp>
        <p:nvSpPr>
          <p:cNvPr id="8" name="Text 6"/>
          <p:cNvSpPr/>
          <p:nvPr/>
        </p:nvSpPr>
        <p:spPr>
          <a:xfrm>
            <a:off x="9677995" y="4328755"/>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Ultra-sensitive quantum sensors detect diseases earlier by measuring tiny biological changes invisible to traditional instruments.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9008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Meet the Qubit: Quantum's Game Changer</a:t>
            </a:r>
            <a:endParaRPr lang="en-US" sz="4450" dirty="0"/>
          </a:p>
        </p:txBody>
      </p:sp>
      <p:sp>
        <p:nvSpPr>
          <p:cNvPr id="4" name="Text 1"/>
          <p:cNvSpPr/>
          <p:nvPr/>
        </p:nvSpPr>
        <p:spPr>
          <a:xfrm>
            <a:off x="6280190" y="2674620"/>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2C3F42"/>
                </a:solidFill>
                <a:latin typeface="Bitter Medium" pitchFamily="34" charset="0"/>
                <a:ea typeface="Bitter Medium" pitchFamily="34" charset="-122"/>
                <a:cs typeface="Bitter Medium" pitchFamily="34" charset="-120"/>
              </a:rPr>
              <a:t>Classical Bit</a:t>
            </a:r>
            <a:endParaRPr lang="en-US" sz="2650" dirty="0"/>
          </a:p>
        </p:txBody>
      </p:sp>
      <p:sp>
        <p:nvSpPr>
          <p:cNvPr id="5" name="Text 2"/>
          <p:cNvSpPr/>
          <p:nvPr/>
        </p:nvSpPr>
        <p:spPr>
          <a:xfrm>
            <a:off x="6280190" y="3326725"/>
            <a:ext cx="3501509"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Traditional computers use bits that are either:</a:t>
            </a:r>
            <a:endParaRPr lang="en-US" sz="1750" dirty="0"/>
          </a:p>
        </p:txBody>
      </p:sp>
      <p:sp>
        <p:nvSpPr>
          <p:cNvPr id="6" name="Text 3"/>
          <p:cNvSpPr/>
          <p:nvPr/>
        </p:nvSpPr>
        <p:spPr>
          <a:xfrm>
            <a:off x="6280190" y="4256603"/>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B2E3C"/>
                </a:solidFill>
                <a:latin typeface="Open Sans" pitchFamily="34" charset="0"/>
                <a:ea typeface="Open Sans" pitchFamily="34" charset="-122"/>
                <a:cs typeface="Open Sans" pitchFamily="34" charset="-120"/>
              </a:rPr>
              <a:t>0</a:t>
            </a:r>
            <a:r>
              <a:rPr lang="en-US" sz="1750" dirty="0">
                <a:solidFill>
                  <a:srgbClr val="2B2E3C"/>
                </a:solidFill>
                <a:latin typeface="Open Sans" pitchFamily="34" charset="0"/>
                <a:ea typeface="Open Sans" pitchFamily="34" charset="-122"/>
                <a:cs typeface="Open Sans" pitchFamily="34" charset="-120"/>
              </a:rPr>
              <a:t> (off) or</a:t>
            </a:r>
            <a:endParaRPr lang="en-US" sz="1750" dirty="0"/>
          </a:p>
        </p:txBody>
      </p:sp>
      <p:sp>
        <p:nvSpPr>
          <p:cNvPr id="7" name="Text 4"/>
          <p:cNvSpPr/>
          <p:nvPr/>
        </p:nvSpPr>
        <p:spPr>
          <a:xfrm>
            <a:off x="6280190" y="4698802"/>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B2E3C"/>
                </a:solidFill>
                <a:latin typeface="Open Sans" pitchFamily="34" charset="0"/>
                <a:ea typeface="Open Sans" pitchFamily="34" charset="-122"/>
                <a:cs typeface="Open Sans" pitchFamily="34" charset="-120"/>
              </a:rPr>
              <a:t>1</a:t>
            </a:r>
            <a:r>
              <a:rPr lang="en-US" sz="1750" dirty="0">
                <a:solidFill>
                  <a:srgbClr val="2B2E3C"/>
                </a:solidFill>
                <a:latin typeface="Open Sans" pitchFamily="34" charset="0"/>
                <a:ea typeface="Open Sans" pitchFamily="34" charset="-122"/>
                <a:cs typeface="Open Sans" pitchFamily="34" charset="-120"/>
              </a:rPr>
              <a:t> (on)</a:t>
            </a:r>
            <a:endParaRPr lang="en-US" sz="1750" dirty="0"/>
          </a:p>
        </p:txBody>
      </p:sp>
      <p:sp>
        <p:nvSpPr>
          <p:cNvPr id="8" name="Text 5"/>
          <p:cNvSpPr/>
          <p:nvPr/>
        </p:nvSpPr>
        <p:spPr>
          <a:xfrm>
            <a:off x="6280190" y="5265777"/>
            <a:ext cx="3501509"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One state at a time, like a light switch.</a:t>
            </a:r>
            <a:endParaRPr lang="en-US" sz="1750" dirty="0"/>
          </a:p>
        </p:txBody>
      </p:sp>
      <p:sp>
        <p:nvSpPr>
          <p:cNvPr id="9" name="Text 6"/>
          <p:cNvSpPr/>
          <p:nvPr/>
        </p:nvSpPr>
        <p:spPr>
          <a:xfrm>
            <a:off x="10342721" y="2674620"/>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2C3F42"/>
                </a:solidFill>
                <a:latin typeface="Bitter Medium" pitchFamily="34" charset="0"/>
                <a:ea typeface="Bitter Medium" pitchFamily="34" charset="-122"/>
                <a:cs typeface="Bitter Medium" pitchFamily="34" charset="-120"/>
              </a:rPr>
              <a:t>Quantum Bit (Qubit)</a:t>
            </a:r>
            <a:endParaRPr lang="en-US" sz="2650" dirty="0"/>
          </a:p>
        </p:txBody>
      </p:sp>
      <p:sp>
        <p:nvSpPr>
          <p:cNvPr id="10" name="Text 7"/>
          <p:cNvSpPr/>
          <p:nvPr/>
        </p:nvSpPr>
        <p:spPr>
          <a:xfrm>
            <a:off x="10342721" y="3326725"/>
            <a:ext cx="3501509"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Quantum computers use qubits that can be:</a:t>
            </a:r>
            <a:endParaRPr lang="en-US" sz="1750" dirty="0"/>
          </a:p>
        </p:txBody>
      </p:sp>
      <p:sp>
        <p:nvSpPr>
          <p:cNvPr id="11" name="Text 8"/>
          <p:cNvSpPr/>
          <p:nvPr/>
        </p:nvSpPr>
        <p:spPr>
          <a:xfrm>
            <a:off x="10342721" y="4256603"/>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B2E3C"/>
                </a:solidFill>
                <a:latin typeface="Open Sans" pitchFamily="34" charset="0"/>
                <a:ea typeface="Open Sans" pitchFamily="34" charset="-122"/>
                <a:cs typeface="Open Sans" pitchFamily="34" charset="-120"/>
              </a:rPr>
              <a:t>0</a:t>
            </a:r>
            <a:r>
              <a:rPr lang="en-US" sz="1750" dirty="0">
                <a:solidFill>
                  <a:srgbClr val="2B2E3C"/>
                </a:solidFill>
                <a:latin typeface="Open Sans" pitchFamily="34" charset="0"/>
                <a:ea typeface="Open Sans" pitchFamily="34" charset="-122"/>
                <a:cs typeface="Open Sans" pitchFamily="34" charset="-120"/>
              </a:rPr>
              <a:t>, </a:t>
            </a:r>
            <a:r>
              <a:rPr lang="en-US" sz="1750" b="1" dirty="0">
                <a:solidFill>
                  <a:srgbClr val="2B2E3C"/>
                </a:solidFill>
                <a:latin typeface="Open Sans" pitchFamily="34" charset="0"/>
                <a:ea typeface="Open Sans" pitchFamily="34" charset="-122"/>
                <a:cs typeface="Open Sans" pitchFamily="34" charset="-120"/>
              </a:rPr>
              <a:t>1</a:t>
            </a:r>
            <a:r>
              <a:rPr lang="en-US" sz="1750" dirty="0">
                <a:solidFill>
                  <a:srgbClr val="2B2E3C"/>
                </a:solidFill>
                <a:latin typeface="Open Sans" pitchFamily="34" charset="0"/>
                <a:ea typeface="Open Sans" pitchFamily="34" charset="-122"/>
                <a:cs typeface="Open Sans" pitchFamily="34" charset="-120"/>
              </a:rPr>
              <a:t>, or</a:t>
            </a:r>
            <a:endParaRPr lang="en-US" sz="1750" dirty="0"/>
          </a:p>
        </p:txBody>
      </p:sp>
      <p:sp>
        <p:nvSpPr>
          <p:cNvPr id="12" name="Text 9"/>
          <p:cNvSpPr/>
          <p:nvPr/>
        </p:nvSpPr>
        <p:spPr>
          <a:xfrm>
            <a:off x="10342721" y="4698802"/>
            <a:ext cx="35015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D2600F"/>
                </a:solidFill>
                <a:latin typeface="Open Sans" pitchFamily="34" charset="0"/>
                <a:ea typeface="Open Sans" pitchFamily="34" charset="-122"/>
                <a:cs typeface="Open Sans" pitchFamily="34" charset="-120"/>
              </a:rPr>
              <a:t>Both at the same time!</a:t>
            </a:r>
            <a:endParaRPr lang="en-US" sz="1750" dirty="0"/>
          </a:p>
        </p:txBody>
      </p:sp>
      <p:sp>
        <p:nvSpPr>
          <p:cNvPr id="13" name="Text 10"/>
          <p:cNvSpPr/>
          <p:nvPr/>
        </p:nvSpPr>
        <p:spPr>
          <a:xfrm>
            <a:off x="10342721" y="5265777"/>
            <a:ext cx="3501509"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This is called </a:t>
            </a:r>
            <a:r>
              <a:rPr lang="en-US" sz="1750" b="1" dirty="0">
                <a:solidFill>
                  <a:srgbClr val="2B2E3C"/>
                </a:solidFill>
                <a:latin typeface="Open Sans" pitchFamily="34" charset="0"/>
                <a:ea typeface="Open Sans" pitchFamily="34" charset="-122"/>
                <a:cs typeface="Open Sans" pitchFamily="34" charset="-120"/>
              </a:rPr>
              <a:t>superposition</a:t>
            </a:r>
            <a:r>
              <a:rPr lang="en-US" sz="1750" dirty="0">
                <a:solidFill>
                  <a:srgbClr val="2B2E3C"/>
                </a:solidFill>
                <a:latin typeface="Open Sans" pitchFamily="34" charset="0"/>
                <a:ea typeface="Open Sans" pitchFamily="34" charset="-122"/>
                <a:cs typeface="Open Sans" pitchFamily="34" charset="-120"/>
              </a:rPr>
              <a:t>.</a:t>
            </a:r>
            <a:endParaRPr lang="en-US" sz="1750" dirty="0"/>
          </a:p>
        </p:txBody>
      </p:sp>
      <p:sp>
        <p:nvSpPr>
          <p:cNvPr id="14" name="Text 11"/>
          <p:cNvSpPr/>
          <p:nvPr/>
        </p:nvSpPr>
        <p:spPr>
          <a:xfrm>
            <a:off x="6280190" y="645080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This quantum property allows quantum computers to process massive amounts of information simultaneously, solving certain problems millions of times faster than traditional computers.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5685" y="736759"/>
            <a:ext cx="7712631" cy="1278017"/>
          </a:xfrm>
          <a:prstGeom prst="rect">
            <a:avLst/>
          </a:prstGeom>
          <a:noFill/>
          <a:ln/>
        </p:spPr>
        <p:txBody>
          <a:bodyPr wrap="square" lIns="0" tIns="0" rIns="0" bIns="0" rtlCol="0" anchor="t"/>
          <a:lstStyle/>
          <a:p>
            <a:pPr marL="0" indent="0" algn="l">
              <a:lnSpc>
                <a:spcPts val="5000"/>
              </a:lnSpc>
              <a:buNone/>
            </a:pPr>
            <a:r>
              <a:rPr lang="en-US" sz="4000" dirty="0">
                <a:solidFill>
                  <a:srgbClr val="2C3F42"/>
                </a:solidFill>
                <a:latin typeface="Bitter Medium" pitchFamily="34" charset="0"/>
                <a:ea typeface="Bitter Medium" pitchFamily="34" charset="-122"/>
                <a:cs typeface="Bitter Medium" pitchFamily="34" charset="-120"/>
              </a:rPr>
              <a:t>Superposition: Being Here and There</a:t>
            </a:r>
            <a:endParaRPr lang="en-US" sz="4000" dirty="0"/>
          </a:p>
        </p:txBody>
      </p:sp>
      <p:sp>
        <p:nvSpPr>
          <p:cNvPr id="4" name="Shape 1"/>
          <p:cNvSpPr/>
          <p:nvPr/>
        </p:nvSpPr>
        <p:spPr>
          <a:xfrm>
            <a:off x="715685" y="2321481"/>
            <a:ext cx="7712631" cy="1550789"/>
          </a:xfrm>
          <a:prstGeom prst="roundRect">
            <a:avLst>
              <a:gd name="adj" fmla="val 5538"/>
            </a:avLst>
          </a:prstGeom>
          <a:solidFill>
            <a:srgbClr val="FFF8F0"/>
          </a:solidFill>
          <a:ln w="22860">
            <a:solidFill>
              <a:srgbClr val="E2C8B5"/>
            </a:solidFill>
            <a:prstDash val="solid"/>
          </a:ln>
        </p:spPr>
      </p:sp>
      <p:sp>
        <p:nvSpPr>
          <p:cNvPr id="5" name="Text 2"/>
          <p:cNvSpPr/>
          <p:nvPr/>
        </p:nvSpPr>
        <p:spPr>
          <a:xfrm>
            <a:off x="942975" y="2548771"/>
            <a:ext cx="2556034" cy="319445"/>
          </a:xfrm>
          <a:prstGeom prst="rect">
            <a:avLst/>
          </a:prstGeom>
          <a:noFill/>
          <a:ln/>
        </p:spPr>
        <p:txBody>
          <a:bodyPr wrap="none" lIns="0" tIns="0" rIns="0" bIns="0" rtlCol="0" anchor="t"/>
          <a:lstStyle/>
          <a:p>
            <a:pPr marL="0" indent="0" algn="l">
              <a:lnSpc>
                <a:spcPts val="2500"/>
              </a:lnSpc>
              <a:buNone/>
            </a:pPr>
            <a:r>
              <a:rPr lang="en-US" sz="2000" dirty="0">
                <a:solidFill>
                  <a:srgbClr val="2B2E3C"/>
                </a:solidFill>
                <a:latin typeface="Bitter Medium" pitchFamily="34" charset="0"/>
                <a:ea typeface="Bitter Medium" pitchFamily="34" charset="-122"/>
                <a:cs typeface="Bitter Medium" pitchFamily="34" charset="-120"/>
              </a:rPr>
              <a:t>Classical World</a:t>
            </a:r>
            <a:endParaRPr lang="en-US" sz="2000" dirty="0"/>
          </a:p>
        </p:txBody>
      </p:sp>
      <p:sp>
        <p:nvSpPr>
          <p:cNvPr id="6" name="Text 3"/>
          <p:cNvSpPr/>
          <p:nvPr/>
        </p:nvSpPr>
        <p:spPr>
          <a:xfrm>
            <a:off x="942975" y="2990850"/>
            <a:ext cx="7258050" cy="654129"/>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A coin is either heads or tails. A light is either on or off. You're either here or there. Everything has one definite state.</a:t>
            </a:r>
            <a:endParaRPr lang="en-US" sz="1600" dirty="0"/>
          </a:p>
        </p:txBody>
      </p:sp>
      <p:sp>
        <p:nvSpPr>
          <p:cNvPr id="7" name="Shape 4"/>
          <p:cNvSpPr/>
          <p:nvPr/>
        </p:nvSpPr>
        <p:spPr>
          <a:xfrm>
            <a:off x="715685" y="4076700"/>
            <a:ext cx="7712631" cy="1877854"/>
          </a:xfrm>
          <a:prstGeom prst="roundRect">
            <a:avLst>
              <a:gd name="adj" fmla="val 4574"/>
            </a:avLst>
          </a:prstGeom>
          <a:solidFill>
            <a:srgbClr val="FFF8F0"/>
          </a:solidFill>
          <a:ln w="22860">
            <a:solidFill>
              <a:srgbClr val="E2C8B5"/>
            </a:solidFill>
            <a:prstDash val="solid"/>
          </a:ln>
        </p:spPr>
      </p:sp>
      <p:sp>
        <p:nvSpPr>
          <p:cNvPr id="8" name="Text 5"/>
          <p:cNvSpPr/>
          <p:nvPr/>
        </p:nvSpPr>
        <p:spPr>
          <a:xfrm>
            <a:off x="942975" y="4303990"/>
            <a:ext cx="2556034" cy="319445"/>
          </a:xfrm>
          <a:prstGeom prst="rect">
            <a:avLst/>
          </a:prstGeom>
          <a:noFill/>
          <a:ln/>
        </p:spPr>
        <p:txBody>
          <a:bodyPr wrap="none" lIns="0" tIns="0" rIns="0" bIns="0" rtlCol="0" anchor="t"/>
          <a:lstStyle/>
          <a:p>
            <a:pPr marL="0" indent="0" algn="l">
              <a:lnSpc>
                <a:spcPts val="2500"/>
              </a:lnSpc>
              <a:buNone/>
            </a:pPr>
            <a:r>
              <a:rPr lang="en-US" sz="2000" dirty="0">
                <a:solidFill>
                  <a:srgbClr val="2B2E3C"/>
                </a:solidFill>
                <a:latin typeface="Bitter Medium" pitchFamily="34" charset="0"/>
                <a:ea typeface="Bitter Medium" pitchFamily="34" charset="-122"/>
                <a:cs typeface="Bitter Medium" pitchFamily="34" charset="-120"/>
              </a:rPr>
              <a:t>Quantum World</a:t>
            </a:r>
            <a:endParaRPr lang="en-US" sz="2000" dirty="0"/>
          </a:p>
        </p:txBody>
      </p:sp>
      <p:sp>
        <p:nvSpPr>
          <p:cNvPr id="9" name="Text 6"/>
          <p:cNvSpPr/>
          <p:nvPr/>
        </p:nvSpPr>
        <p:spPr>
          <a:xfrm>
            <a:off x="942975" y="4746069"/>
            <a:ext cx="7258050" cy="981194"/>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A quantum particle can be in </a:t>
            </a:r>
            <a:r>
              <a:rPr lang="en-US" sz="1600" b="1" dirty="0">
                <a:solidFill>
                  <a:srgbClr val="2B2E3C"/>
                </a:solidFill>
                <a:latin typeface="Open Sans" pitchFamily="34" charset="0"/>
                <a:ea typeface="Open Sans" pitchFamily="34" charset="-122"/>
                <a:cs typeface="Open Sans" pitchFamily="34" charset="-120"/>
              </a:rPr>
              <a:t>multiple states simultaneously</a:t>
            </a:r>
            <a:r>
              <a:rPr lang="en-US" sz="1600" dirty="0">
                <a:solidFill>
                  <a:srgbClr val="2B2E3C"/>
                </a:solidFill>
                <a:latin typeface="Open Sans" pitchFamily="34" charset="0"/>
                <a:ea typeface="Open Sans" pitchFamily="34" charset="-122"/>
                <a:cs typeface="Open Sans" pitchFamily="34" charset="-120"/>
              </a:rPr>
              <a:t> until measured. It's like a spinning coin—both heads and tails at once—until it lands.</a:t>
            </a:r>
            <a:endParaRPr lang="en-US" sz="1600" dirty="0"/>
          </a:p>
        </p:txBody>
      </p:sp>
      <p:sp>
        <p:nvSpPr>
          <p:cNvPr id="10" name="Text 7"/>
          <p:cNvSpPr/>
          <p:nvPr/>
        </p:nvSpPr>
        <p:spPr>
          <a:xfrm>
            <a:off x="715685" y="6184583"/>
            <a:ext cx="7712631" cy="1308259"/>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This isn't just theory. Scientists have proven that electrons, photons, and even molecules can exist in multiple places or states at the same time. Superposition is what gives quantum computers their incredible power—they can explore many solutions simultaneously instead of checking them one by one.</a:t>
            </a:r>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2674" y="549473"/>
            <a:ext cx="7811453" cy="1189673"/>
          </a:xfrm>
          <a:prstGeom prst="rect">
            <a:avLst/>
          </a:prstGeom>
          <a:noFill/>
          <a:ln/>
        </p:spPr>
        <p:txBody>
          <a:bodyPr wrap="square" lIns="0" tIns="0" rIns="0" bIns="0" rtlCol="0" anchor="t"/>
          <a:lstStyle/>
          <a:p>
            <a:pPr marL="0" indent="0" algn="l">
              <a:lnSpc>
                <a:spcPts val="4650"/>
              </a:lnSpc>
              <a:buNone/>
            </a:pPr>
            <a:r>
              <a:rPr lang="en-US" sz="3700" dirty="0">
                <a:solidFill>
                  <a:srgbClr val="2C3F42"/>
                </a:solidFill>
                <a:latin typeface="Bitter Medium" pitchFamily="34" charset="0"/>
                <a:ea typeface="Bitter Medium" pitchFamily="34" charset="-122"/>
                <a:cs typeface="Bitter Medium" pitchFamily="34" charset="-120"/>
              </a:rPr>
              <a:t>Quantum Entanglement: Spooky Action at a Distance</a:t>
            </a:r>
            <a:endParaRPr lang="en-US" sz="3700" dirty="0"/>
          </a:p>
        </p:txBody>
      </p:sp>
      <p:sp>
        <p:nvSpPr>
          <p:cNvPr id="4" name="Text 1"/>
          <p:cNvSpPr/>
          <p:nvPr/>
        </p:nvSpPr>
        <p:spPr>
          <a:xfrm>
            <a:off x="6152674" y="2024658"/>
            <a:ext cx="7811453" cy="913686"/>
          </a:xfrm>
          <a:prstGeom prst="rect">
            <a:avLst/>
          </a:prstGeom>
          <a:noFill/>
          <a:ln/>
        </p:spPr>
        <p:txBody>
          <a:bodyPr wrap="square" lIns="0" tIns="0" rIns="0" bIns="0" rtlCol="0" anchor="t"/>
          <a:lstStyle/>
          <a:p>
            <a:pPr marL="0" indent="0" algn="l">
              <a:lnSpc>
                <a:spcPts val="2350"/>
              </a:lnSpc>
              <a:buNone/>
            </a:pPr>
            <a:r>
              <a:rPr lang="en-US" sz="1450" dirty="0">
                <a:solidFill>
                  <a:srgbClr val="2B2E3C"/>
                </a:solidFill>
                <a:latin typeface="Open Sans" pitchFamily="34" charset="0"/>
                <a:ea typeface="Open Sans" pitchFamily="34" charset="-122"/>
                <a:cs typeface="Open Sans" pitchFamily="34" charset="-120"/>
              </a:rPr>
              <a:t>Einstein called it </a:t>
            </a:r>
            <a:r>
              <a:rPr lang="en-US" sz="1450" i="1" dirty="0">
                <a:solidFill>
                  <a:srgbClr val="2B2E3C"/>
                </a:solidFill>
                <a:latin typeface="Open Sans" pitchFamily="34" charset="0"/>
                <a:ea typeface="Open Sans" pitchFamily="34" charset="-122"/>
                <a:cs typeface="Open Sans" pitchFamily="34" charset="-120"/>
              </a:rPr>
              <a:t>"spooky action at a distance,"</a:t>
            </a:r>
            <a:r>
              <a:rPr lang="en-US" sz="1450" dirty="0">
                <a:solidFill>
                  <a:srgbClr val="2B2E3C"/>
                </a:solidFill>
                <a:latin typeface="Open Sans" pitchFamily="34" charset="0"/>
                <a:ea typeface="Open Sans" pitchFamily="34" charset="-122"/>
                <a:cs typeface="Open Sans" pitchFamily="34" charset="-120"/>
              </a:rPr>
              <a:t> and it's one of the strangest phenomena in physics. When two particles become </a:t>
            </a:r>
            <a:r>
              <a:rPr lang="en-US" sz="1450" b="1" dirty="0">
                <a:solidFill>
                  <a:srgbClr val="2B2E3C"/>
                </a:solidFill>
                <a:latin typeface="Open Sans" pitchFamily="34" charset="0"/>
                <a:ea typeface="Open Sans" pitchFamily="34" charset="-122"/>
                <a:cs typeface="Open Sans" pitchFamily="34" charset="-120"/>
              </a:rPr>
              <a:t>entangled</a:t>
            </a:r>
            <a:r>
              <a:rPr lang="en-US" sz="1450" dirty="0">
                <a:solidFill>
                  <a:srgbClr val="2B2E3C"/>
                </a:solidFill>
                <a:latin typeface="Open Sans" pitchFamily="34" charset="0"/>
                <a:ea typeface="Open Sans" pitchFamily="34" charset="-122"/>
                <a:cs typeface="Open Sans" pitchFamily="34" charset="-120"/>
              </a:rPr>
              <a:t>, they form a special connection that defies our everyday understanding of space and distance.</a:t>
            </a:r>
            <a:endParaRPr lang="en-US" sz="1450" dirty="0"/>
          </a:p>
        </p:txBody>
      </p:sp>
      <p:sp>
        <p:nvSpPr>
          <p:cNvPr id="5" name="Text 2"/>
          <p:cNvSpPr/>
          <p:nvPr/>
        </p:nvSpPr>
        <p:spPr>
          <a:xfrm>
            <a:off x="6152674" y="3152418"/>
            <a:ext cx="190262" cy="237887"/>
          </a:xfrm>
          <a:prstGeom prst="rect">
            <a:avLst/>
          </a:prstGeom>
          <a:noFill/>
          <a:ln/>
        </p:spPr>
        <p:txBody>
          <a:bodyPr wrap="none" lIns="0" tIns="0" rIns="0" bIns="0" rtlCol="0" anchor="t"/>
          <a:lstStyle/>
          <a:p>
            <a:pPr marL="0" indent="0" algn="l">
              <a:lnSpc>
                <a:spcPts val="2350"/>
              </a:lnSpc>
              <a:buNone/>
            </a:pPr>
            <a:r>
              <a:rPr lang="en-US" sz="1450" dirty="0">
                <a:solidFill>
                  <a:srgbClr val="2B2E3C"/>
                </a:solidFill>
                <a:latin typeface="Bitter Light" pitchFamily="34" charset="0"/>
                <a:ea typeface="Bitter Light" pitchFamily="34" charset="-122"/>
                <a:cs typeface="Bitter Light" pitchFamily="34" charset="-120"/>
              </a:rPr>
              <a:t>01</a:t>
            </a:r>
            <a:endParaRPr lang="en-US" sz="1450" dirty="0"/>
          </a:p>
        </p:txBody>
      </p:sp>
      <p:sp>
        <p:nvSpPr>
          <p:cNvPr id="6" name="Shape 3"/>
          <p:cNvSpPr/>
          <p:nvPr/>
        </p:nvSpPr>
        <p:spPr>
          <a:xfrm>
            <a:off x="6152674" y="3452932"/>
            <a:ext cx="3810595" cy="22860"/>
          </a:xfrm>
          <a:prstGeom prst="rect">
            <a:avLst/>
          </a:prstGeom>
          <a:solidFill>
            <a:srgbClr val="D2600F"/>
          </a:solidFill>
          <a:ln/>
        </p:spPr>
      </p:sp>
      <p:sp>
        <p:nvSpPr>
          <p:cNvPr id="7" name="Text 4"/>
          <p:cNvSpPr/>
          <p:nvPr/>
        </p:nvSpPr>
        <p:spPr>
          <a:xfrm>
            <a:off x="6152674" y="3593783"/>
            <a:ext cx="2379702" cy="297418"/>
          </a:xfrm>
          <a:prstGeom prst="rect">
            <a:avLst/>
          </a:prstGeom>
          <a:noFill/>
          <a:ln/>
        </p:spPr>
        <p:txBody>
          <a:bodyPr wrap="none" lIns="0" tIns="0" rIns="0" bIns="0" rtlCol="0" anchor="t"/>
          <a:lstStyle/>
          <a:p>
            <a:pPr marL="0" indent="0" algn="l">
              <a:lnSpc>
                <a:spcPts val="2300"/>
              </a:lnSpc>
              <a:buNone/>
            </a:pPr>
            <a:r>
              <a:rPr lang="en-US" sz="1850" dirty="0">
                <a:solidFill>
                  <a:srgbClr val="2B2E3C"/>
                </a:solidFill>
                <a:latin typeface="Bitter Medium" pitchFamily="34" charset="0"/>
                <a:ea typeface="Bitter Medium" pitchFamily="34" charset="-122"/>
                <a:cs typeface="Bitter Medium" pitchFamily="34" charset="-120"/>
              </a:rPr>
              <a:t>Create a pair</a:t>
            </a:r>
            <a:endParaRPr lang="en-US" sz="1850" dirty="0"/>
          </a:p>
        </p:txBody>
      </p:sp>
      <p:sp>
        <p:nvSpPr>
          <p:cNvPr id="8" name="Text 5"/>
          <p:cNvSpPr/>
          <p:nvPr/>
        </p:nvSpPr>
        <p:spPr>
          <a:xfrm>
            <a:off x="6152674" y="4005382"/>
            <a:ext cx="3810595" cy="609124"/>
          </a:xfrm>
          <a:prstGeom prst="rect">
            <a:avLst/>
          </a:prstGeom>
          <a:noFill/>
          <a:ln/>
        </p:spPr>
        <p:txBody>
          <a:bodyPr wrap="square" lIns="0" tIns="0" rIns="0" bIns="0" rtlCol="0" anchor="t"/>
          <a:lstStyle/>
          <a:p>
            <a:pPr marL="0" indent="0" algn="l">
              <a:lnSpc>
                <a:spcPts val="2350"/>
              </a:lnSpc>
              <a:buNone/>
            </a:pPr>
            <a:r>
              <a:rPr lang="en-US" sz="1450" dirty="0">
                <a:solidFill>
                  <a:srgbClr val="2B2E3C"/>
                </a:solidFill>
                <a:latin typeface="Open Sans" pitchFamily="34" charset="0"/>
                <a:ea typeface="Open Sans" pitchFamily="34" charset="-122"/>
                <a:cs typeface="Open Sans" pitchFamily="34" charset="-120"/>
              </a:rPr>
              <a:t>Two particles interact and become quantum-mechanically linked.</a:t>
            </a:r>
            <a:endParaRPr lang="en-US" sz="1450" dirty="0"/>
          </a:p>
        </p:txBody>
      </p:sp>
      <p:sp>
        <p:nvSpPr>
          <p:cNvPr id="9" name="Text 6"/>
          <p:cNvSpPr/>
          <p:nvPr/>
        </p:nvSpPr>
        <p:spPr>
          <a:xfrm>
            <a:off x="10153531" y="3152418"/>
            <a:ext cx="190262" cy="237887"/>
          </a:xfrm>
          <a:prstGeom prst="rect">
            <a:avLst/>
          </a:prstGeom>
          <a:noFill/>
          <a:ln/>
        </p:spPr>
        <p:txBody>
          <a:bodyPr wrap="none" lIns="0" tIns="0" rIns="0" bIns="0" rtlCol="0" anchor="t"/>
          <a:lstStyle/>
          <a:p>
            <a:pPr marL="0" indent="0" algn="l">
              <a:lnSpc>
                <a:spcPts val="2350"/>
              </a:lnSpc>
              <a:buNone/>
            </a:pPr>
            <a:r>
              <a:rPr lang="en-US" sz="1450" dirty="0">
                <a:solidFill>
                  <a:srgbClr val="2B2E3C"/>
                </a:solidFill>
                <a:latin typeface="Bitter Light" pitchFamily="34" charset="0"/>
                <a:ea typeface="Bitter Light" pitchFamily="34" charset="-122"/>
                <a:cs typeface="Bitter Light" pitchFamily="34" charset="-120"/>
              </a:rPr>
              <a:t>02</a:t>
            </a:r>
            <a:endParaRPr lang="en-US" sz="1450" dirty="0"/>
          </a:p>
        </p:txBody>
      </p:sp>
      <p:sp>
        <p:nvSpPr>
          <p:cNvPr id="10" name="Shape 7"/>
          <p:cNvSpPr/>
          <p:nvPr/>
        </p:nvSpPr>
        <p:spPr>
          <a:xfrm>
            <a:off x="10153531" y="3452932"/>
            <a:ext cx="3810595" cy="22860"/>
          </a:xfrm>
          <a:prstGeom prst="rect">
            <a:avLst/>
          </a:prstGeom>
          <a:solidFill>
            <a:srgbClr val="D2600F"/>
          </a:solidFill>
          <a:ln/>
        </p:spPr>
      </p:sp>
      <p:sp>
        <p:nvSpPr>
          <p:cNvPr id="11" name="Text 8"/>
          <p:cNvSpPr/>
          <p:nvPr/>
        </p:nvSpPr>
        <p:spPr>
          <a:xfrm>
            <a:off x="10153531" y="3593783"/>
            <a:ext cx="2379702" cy="297418"/>
          </a:xfrm>
          <a:prstGeom prst="rect">
            <a:avLst/>
          </a:prstGeom>
          <a:noFill/>
          <a:ln/>
        </p:spPr>
        <p:txBody>
          <a:bodyPr wrap="none" lIns="0" tIns="0" rIns="0" bIns="0" rtlCol="0" anchor="t"/>
          <a:lstStyle/>
          <a:p>
            <a:pPr marL="0" indent="0" algn="l">
              <a:lnSpc>
                <a:spcPts val="2300"/>
              </a:lnSpc>
              <a:buNone/>
            </a:pPr>
            <a:r>
              <a:rPr lang="en-US" sz="1850" dirty="0">
                <a:solidFill>
                  <a:srgbClr val="2B2E3C"/>
                </a:solidFill>
                <a:latin typeface="Bitter Medium" pitchFamily="34" charset="0"/>
                <a:ea typeface="Bitter Medium" pitchFamily="34" charset="-122"/>
                <a:cs typeface="Bitter Medium" pitchFamily="34" charset="-120"/>
              </a:rPr>
              <a:t>Separate them</a:t>
            </a:r>
            <a:endParaRPr lang="en-US" sz="1850" dirty="0"/>
          </a:p>
        </p:txBody>
      </p:sp>
      <p:sp>
        <p:nvSpPr>
          <p:cNvPr id="12" name="Text 9"/>
          <p:cNvSpPr/>
          <p:nvPr/>
        </p:nvSpPr>
        <p:spPr>
          <a:xfrm>
            <a:off x="10153531" y="4005382"/>
            <a:ext cx="3810595" cy="609124"/>
          </a:xfrm>
          <a:prstGeom prst="rect">
            <a:avLst/>
          </a:prstGeom>
          <a:noFill/>
          <a:ln/>
        </p:spPr>
        <p:txBody>
          <a:bodyPr wrap="square" lIns="0" tIns="0" rIns="0" bIns="0" rtlCol="0" anchor="t"/>
          <a:lstStyle/>
          <a:p>
            <a:pPr marL="0" indent="0" algn="l">
              <a:lnSpc>
                <a:spcPts val="2350"/>
              </a:lnSpc>
              <a:buNone/>
            </a:pPr>
            <a:r>
              <a:rPr lang="en-US" sz="1450" dirty="0">
                <a:solidFill>
                  <a:srgbClr val="2B2E3C"/>
                </a:solidFill>
                <a:latin typeface="Open Sans" pitchFamily="34" charset="0"/>
                <a:ea typeface="Open Sans" pitchFamily="34" charset="-122"/>
                <a:cs typeface="Open Sans" pitchFamily="34" charset="-120"/>
              </a:rPr>
              <a:t>Move them to opposite ends of the universe—they stay connected.</a:t>
            </a:r>
            <a:endParaRPr lang="en-US" sz="1450" dirty="0"/>
          </a:p>
        </p:txBody>
      </p:sp>
      <p:sp>
        <p:nvSpPr>
          <p:cNvPr id="13" name="Text 10"/>
          <p:cNvSpPr/>
          <p:nvPr/>
        </p:nvSpPr>
        <p:spPr>
          <a:xfrm>
            <a:off x="6152674" y="4947523"/>
            <a:ext cx="190262" cy="237887"/>
          </a:xfrm>
          <a:prstGeom prst="rect">
            <a:avLst/>
          </a:prstGeom>
          <a:noFill/>
          <a:ln/>
        </p:spPr>
        <p:txBody>
          <a:bodyPr wrap="none" lIns="0" tIns="0" rIns="0" bIns="0" rtlCol="0" anchor="t"/>
          <a:lstStyle/>
          <a:p>
            <a:pPr marL="0" indent="0" algn="l">
              <a:lnSpc>
                <a:spcPts val="2350"/>
              </a:lnSpc>
              <a:buNone/>
            </a:pPr>
            <a:r>
              <a:rPr lang="en-US" sz="1450" dirty="0">
                <a:solidFill>
                  <a:srgbClr val="2B2E3C"/>
                </a:solidFill>
                <a:latin typeface="Bitter Light" pitchFamily="34" charset="0"/>
                <a:ea typeface="Bitter Light" pitchFamily="34" charset="-122"/>
                <a:cs typeface="Bitter Light" pitchFamily="34" charset="-120"/>
              </a:rPr>
              <a:t>03</a:t>
            </a:r>
            <a:endParaRPr lang="en-US" sz="1450" dirty="0"/>
          </a:p>
        </p:txBody>
      </p:sp>
      <p:sp>
        <p:nvSpPr>
          <p:cNvPr id="14" name="Shape 11"/>
          <p:cNvSpPr/>
          <p:nvPr/>
        </p:nvSpPr>
        <p:spPr>
          <a:xfrm>
            <a:off x="6152674" y="5248037"/>
            <a:ext cx="7811453" cy="22860"/>
          </a:xfrm>
          <a:prstGeom prst="rect">
            <a:avLst/>
          </a:prstGeom>
          <a:solidFill>
            <a:srgbClr val="D2600F"/>
          </a:solidFill>
          <a:ln/>
        </p:spPr>
      </p:sp>
      <p:sp>
        <p:nvSpPr>
          <p:cNvPr id="15" name="Text 12"/>
          <p:cNvSpPr/>
          <p:nvPr/>
        </p:nvSpPr>
        <p:spPr>
          <a:xfrm>
            <a:off x="6152674" y="5388888"/>
            <a:ext cx="2379702" cy="297418"/>
          </a:xfrm>
          <a:prstGeom prst="rect">
            <a:avLst/>
          </a:prstGeom>
          <a:noFill/>
          <a:ln/>
        </p:spPr>
        <p:txBody>
          <a:bodyPr wrap="none" lIns="0" tIns="0" rIns="0" bIns="0" rtlCol="0" anchor="t"/>
          <a:lstStyle/>
          <a:p>
            <a:pPr marL="0" indent="0" algn="l">
              <a:lnSpc>
                <a:spcPts val="2300"/>
              </a:lnSpc>
              <a:buNone/>
            </a:pPr>
            <a:r>
              <a:rPr lang="en-US" sz="1850" dirty="0">
                <a:solidFill>
                  <a:srgbClr val="2B2E3C"/>
                </a:solidFill>
                <a:latin typeface="Bitter Medium" pitchFamily="34" charset="0"/>
                <a:ea typeface="Bitter Medium" pitchFamily="34" charset="-122"/>
                <a:cs typeface="Bitter Medium" pitchFamily="34" charset="-120"/>
              </a:rPr>
              <a:t>Measure one</a:t>
            </a:r>
            <a:endParaRPr lang="en-US" sz="1850" dirty="0"/>
          </a:p>
        </p:txBody>
      </p:sp>
      <p:sp>
        <p:nvSpPr>
          <p:cNvPr id="16" name="Text 13"/>
          <p:cNvSpPr/>
          <p:nvPr/>
        </p:nvSpPr>
        <p:spPr>
          <a:xfrm>
            <a:off x="6152674" y="5800487"/>
            <a:ext cx="7811453" cy="609124"/>
          </a:xfrm>
          <a:prstGeom prst="rect">
            <a:avLst/>
          </a:prstGeom>
          <a:noFill/>
          <a:ln/>
        </p:spPr>
        <p:txBody>
          <a:bodyPr wrap="square" lIns="0" tIns="0" rIns="0" bIns="0" rtlCol="0" anchor="t"/>
          <a:lstStyle/>
          <a:p>
            <a:pPr marL="0" indent="0" algn="l">
              <a:lnSpc>
                <a:spcPts val="2350"/>
              </a:lnSpc>
              <a:buNone/>
            </a:pPr>
            <a:r>
              <a:rPr lang="en-US" sz="1450" dirty="0">
                <a:solidFill>
                  <a:srgbClr val="2B2E3C"/>
                </a:solidFill>
                <a:latin typeface="Open Sans" pitchFamily="34" charset="0"/>
                <a:ea typeface="Open Sans" pitchFamily="34" charset="-122"/>
                <a:cs typeface="Open Sans" pitchFamily="34" charset="-120"/>
              </a:rPr>
              <a:t>When you measure one particle's state, the other </a:t>
            </a:r>
            <a:r>
              <a:rPr lang="en-US" sz="1450" i="1" dirty="0">
                <a:solidFill>
                  <a:srgbClr val="2B2E3C"/>
                </a:solidFill>
                <a:latin typeface="Open Sans" pitchFamily="34" charset="0"/>
                <a:ea typeface="Open Sans" pitchFamily="34" charset="-122"/>
                <a:cs typeface="Open Sans" pitchFamily="34" charset="-120"/>
              </a:rPr>
              <a:t>instantly</a:t>
            </a:r>
            <a:r>
              <a:rPr lang="en-US" sz="1450" dirty="0">
                <a:solidFill>
                  <a:srgbClr val="2B2E3C"/>
                </a:solidFill>
                <a:latin typeface="Open Sans" pitchFamily="34" charset="0"/>
                <a:ea typeface="Open Sans" pitchFamily="34" charset="-122"/>
                <a:cs typeface="Open Sans" pitchFamily="34" charset="-120"/>
              </a:rPr>
              <a:t> assumes the corresponding state.</a:t>
            </a:r>
            <a:endParaRPr lang="en-US" sz="1450" dirty="0"/>
          </a:p>
        </p:txBody>
      </p:sp>
      <p:sp>
        <p:nvSpPr>
          <p:cNvPr id="17" name="Text 14"/>
          <p:cNvSpPr/>
          <p:nvPr/>
        </p:nvSpPr>
        <p:spPr>
          <a:xfrm>
            <a:off x="6152674" y="6766441"/>
            <a:ext cx="7811453" cy="913686"/>
          </a:xfrm>
          <a:prstGeom prst="rect">
            <a:avLst/>
          </a:prstGeom>
          <a:noFill/>
          <a:ln/>
        </p:spPr>
        <p:txBody>
          <a:bodyPr wrap="square" lIns="0" tIns="0" rIns="0" bIns="0" rtlCol="0" anchor="t"/>
          <a:lstStyle/>
          <a:p>
            <a:pPr marL="0" indent="0" algn="l">
              <a:lnSpc>
                <a:spcPts val="2350"/>
              </a:lnSpc>
              <a:buNone/>
            </a:pPr>
            <a:r>
              <a:rPr lang="en-US" sz="1450" dirty="0">
                <a:solidFill>
                  <a:srgbClr val="2B2E3C"/>
                </a:solidFill>
                <a:latin typeface="Open Sans" pitchFamily="34" charset="0"/>
                <a:ea typeface="Open Sans" pitchFamily="34" charset="-122"/>
                <a:cs typeface="Open Sans" pitchFamily="34" charset="-120"/>
              </a:rPr>
              <a:t>This happens </a:t>
            </a:r>
            <a:r>
              <a:rPr lang="en-US" sz="1450" dirty="0">
                <a:solidFill>
                  <a:srgbClr val="D2600F"/>
                </a:solidFill>
                <a:latin typeface="Open Sans" pitchFamily="34" charset="0"/>
                <a:ea typeface="Open Sans" pitchFamily="34" charset="-122"/>
                <a:cs typeface="Open Sans" pitchFamily="34" charset="-120"/>
              </a:rPr>
              <a:t>faster than the speed of light</a:t>
            </a:r>
            <a:r>
              <a:rPr lang="en-US" sz="1450" dirty="0">
                <a:solidFill>
                  <a:srgbClr val="2B2E3C"/>
                </a:solidFill>
                <a:latin typeface="Open Sans" pitchFamily="34" charset="0"/>
                <a:ea typeface="Open Sans" pitchFamily="34" charset="-122"/>
                <a:cs typeface="Open Sans" pitchFamily="34" charset="-120"/>
              </a:rPr>
              <a:t>, which seems impossible! Yet it's real and verified by countless experiments. Scientists are now using entanglement to develop unhackable quantum communication networks and revolutionary quantum computers.</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BF043F-CE79-3742-C060-50312C448978}"/>
              </a:ext>
            </a:extLst>
          </p:cNvPr>
          <p:cNvPicPr>
            <a:picLocks noChangeAspect="1"/>
          </p:cNvPicPr>
          <p:nvPr/>
        </p:nvPicPr>
        <p:blipFill>
          <a:blip r:embed="rId2"/>
          <a:stretch>
            <a:fillRect/>
          </a:stretch>
        </p:blipFill>
        <p:spPr>
          <a:xfrm>
            <a:off x="745958" y="1356170"/>
            <a:ext cx="11923295" cy="6873430"/>
          </a:xfrm>
          <a:prstGeom prst="rect">
            <a:avLst/>
          </a:prstGeom>
        </p:spPr>
      </p:pic>
      <p:sp>
        <p:nvSpPr>
          <p:cNvPr id="4" name="TextBox 3">
            <a:extLst>
              <a:ext uri="{FF2B5EF4-FFF2-40B4-BE49-F238E27FC236}">
                <a16:creationId xmlns:a16="http://schemas.microsoft.com/office/drawing/2014/main" id="{271B32FB-B5C0-D7D7-6AE4-C0052F356DA8}"/>
              </a:ext>
            </a:extLst>
          </p:cNvPr>
          <p:cNvSpPr txBox="1"/>
          <p:nvPr/>
        </p:nvSpPr>
        <p:spPr>
          <a:xfrm>
            <a:off x="745958" y="317012"/>
            <a:ext cx="12633157" cy="1248740"/>
          </a:xfrm>
          <a:prstGeom prst="rect">
            <a:avLst/>
          </a:prstGeom>
          <a:noFill/>
        </p:spPr>
        <p:txBody>
          <a:bodyPr wrap="square" rtlCol="0">
            <a:spAutoFit/>
          </a:bodyPr>
          <a:lstStyle/>
          <a:p>
            <a:pPr>
              <a:lnSpc>
                <a:spcPts val="4600"/>
              </a:lnSpc>
            </a:pPr>
            <a:r>
              <a:rPr lang="en-US" sz="3650" dirty="0">
                <a:solidFill>
                  <a:srgbClr val="2C3F42"/>
                </a:solidFill>
                <a:latin typeface="Bitter Medium" pitchFamily="34" charset="0"/>
              </a:rPr>
              <a:t>What is the Difference Between ATOM MOLECULES ELEMENT COMPUND</a:t>
            </a:r>
          </a:p>
        </p:txBody>
      </p:sp>
    </p:spTree>
    <p:extLst>
      <p:ext uri="{BB962C8B-B14F-4D97-AF65-F5344CB8AC3E}">
        <p14:creationId xmlns:p14="http://schemas.microsoft.com/office/powerpoint/2010/main" val="4076680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3375053" y="224075"/>
            <a:ext cx="7314486" cy="585549"/>
          </a:xfrm>
          <a:prstGeom prst="rect">
            <a:avLst/>
          </a:prstGeom>
          <a:noFill/>
          <a:ln/>
        </p:spPr>
        <p:txBody>
          <a:bodyPr wrap="none" lIns="0" tIns="0" rIns="0" bIns="0" rtlCol="0" anchor="t"/>
          <a:lstStyle/>
          <a:p>
            <a:pPr marL="0" indent="0" algn="l">
              <a:lnSpc>
                <a:spcPts val="4600"/>
              </a:lnSpc>
              <a:buNone/>
            </a:pPr>
            <a:r>
              <a:rPr lang="en-US" sz="3650" dirty="0">
                <a:solidFill>
                  <a:srgbClr val="2C3F42"/>
                </a:solidFill>
                <a:latin typeface="Bitter Medium" pitchFamily="34" charset="0"/>
                <a:ea typeface="Bitter Medium" pitchFamily="34" charset="-122"/>
                <a:cs typeface="Bitter Medium" pitchFamily="34" charset="-120"/>
              </a:rPr>
              <a:t>The Building Blocks of Everything</a:t>
            </a:r>
            <a:endParaRPr lang="en-US" sz="3650" dirty="0"/>
          </a:p>
        </p:txBody>
      </p:sp>
      <p:pic>
        <p:nvPicPr>
          <p:cNvPr id="4" name="Picture 3">
            <a:extLst>
              <a:ext uri="{FF2B5EF4-FFF2-40B4-BE49-F238E27FC236}">
                <a16:creationId xmlns:a16="http://schemas.microsoft.com/office/drawing/2014/main" id="{7D6E8CF5-1074-AACE-9B41-EA473A8F3063}"/>
              </a:ext>
            </a:extLst>
          </p:cNvPr>
          <p:cNvPicPr>
            <a:picLocks noChangeAspect="1"/>
          </p:cNvPicPr>
          <p:nvPr/>
        </p:nvPicPr>
        <p:blipFill>
          <a:blip r:embed="rId3"/>
          <a:stretch>
            <a:fillRect/>
          </a:stretch>
        </p:blipFill>
        <p:spPr>
          <a:xfrm>
            <a:off x="336884" y="971111"/>
            <a:ext cx="12584561" cy="705676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5E6B00-3A5E-4447-9FC1-243D29663845}"/>
              </a:ext>
            </a:extLst>
          </p:cNvPr>
          <p:cNvSpPr txBox="1"/>
          <p:nvPr/>
        </p:nvSpPr>
        <p:spPr>
          <a:xfrm>
            <a:off x="1401678" y="1498146"/>
            <a:ext cx="11297653" cy="369332"/>
          </a:xfrm>
          <a:prstGeom prst="rect">
            <a:avLst/>
          </a:prstGeom>
          <a:noFill/>
        </p:spPr>
        <p:txBody>
          <a:bodyPr wrap="square">
            <a:spAutoFit/>
          </a:bodyPr>
          <a:lstStyle/>
          <a:p>
            <a:r>
              <a:rPr lang="en-US" b="1" dirty="0"/>
              <a:t>Glucose (C₆H₁₂O₆)</a:t>
            </a:r>
            <a:r>
              <a:rPr lang="en-US" dirty="0"/>
              <a:t> → Glycolysis → Pyruvate → Krebs Cycle → NADH/FADH₂ → Electron Transport Chain → </a:t>
            </a:r>
            <a:r>
              <a:rPr lang="en-US" b="1" dirty="0"/>
              <a:t>ATP</a:t>
            </a:r>
            <a:endParaRPr lang="en-US" dirty="0"/>
          </a:p>
        </p:txBody>
      </p:sp>
      <p:sp>
        <p:nvSpPr>
          <p:cNvPr id="4" name="TextBox 3">
            <a:extLst>
              <a:ext uri="{FF2B5EF4-FFF2-40B4-BE49-F238E27FC236}">
                <a16:creationId xmlns:a16="http://schemas.microsoft.com/office/drawing/2014/main" id="{AA848599-1C97-8F84-236E-F7B613A75C3A}"/>
              </a:ext>
            </a:extLst>
          </p:cNvPr>
          <p:cNvSpPr txBox="1"/>
          <p:nvPr/>
        </p:nvSpPr>
        <p:spPr>
          <a:xfrm>
            <a:off x="4223085" y="768760"/>
            <a:ext cx="6641431" cy="369332"/>
          </a:xfrm>
          <a:prstGeom prst="rect">
            <a:avLst/>
          </a:prstGeom>
          <a:noFill/>
        </p:spPr>
        <p:txBody>
          <a:bodyPr wrap="square" rtlCol="0">
            <a:spAutoFit/>
          </a:bodyPr>
          <a:lstStyle/>
          <a:p>
            <a:r>
              <a:rPr lang="en-US" dirty="0"/>
              <a:t>QUANTUM BIOLOGY</a:t>
            </a:r>
          </a:p>
        </p:txBody>
      </p:sp>
      <p:sp>
        <p:nvSpPr>
          <p:cNvPr id="5" name="TextBox 4">
            <a:extLst>
              <a:ext uri="{FF2B5EF4-FFF2-40B4-BE49-F238E27FC236}">
                <a16:creationId xmlns:a16="http://schemas.microsoft.com/office/drawing/2014/main" id="{405C8B7D-C319-A45B-9D5E-F95A736D056D}"/>
              </a:ext>
            </a:extLst>
          </p:cNvPr>
          <p:cNvSpPr txBox="1"/>
          <p:nvPr/>
        </p:nvSpPr>
        <p:spPr>
          <a:xfrm>
            <a:off x="1419727" y="2107588"/>
            <a:ext cx="10732168" cy="923330"/>
          </a:xfrm>
          <a:prstGeom prst="rect">
            <a:avLst/>
          </a:prstGeom>
          <a:noFill/>
        </p:spPr>
        <p:txBody>
          <a:bodyPr wrap="square">
            <a:spAutoFit/>
          </a:bodyPr>
          <a:lstStyle/>
          <a:p>
            <a:pPr>
              <a:buNone/>
            </a:pPr>
            <a:r>
              <a:rPr lang="en-US" b="1" dirty="0"/>
              <a:t>Quantum Biology — The Foundation</a:t>
            </a:r>
          </a:p>
          <a:p>
            <a:pPr>
              <a:buNone/>
            </a:pPr>
            <a:r>
              <a:rPr lang="en-US" b="1" dirty="0"/>
              <a:t>Quantum biology</a:t>
            </a:r>
            <a:r>
              <a:rPr lang="en-US" dirty="0"/>
              <a:t> studies how </a:t>
            </a:r>
            <a:r>
              <a:rPr lang="en-US" b="1" dirty="0"/>
              <a:t>quantum phenomena</a:t>
            </a:r>
            <a:r>
              <a:rPr lang="en-US" dirty="0"/>
              <a:t> (like superposition, tunneling, and entanglement) play a role in </a:t>
            </a:r>
            <a:r>
              <a:rPr lang="en-US" b="1" dirty="0"/>
              <a:t>biological processes</a:t>
            </a:r>
            <a:r>
              <a:rPr lang="en-US" dirty="0"/>
              <a:t> — things that classical physics alone can’t fully explain.</a:t>
            </a:r>
          </a:p>
        </p:txBody>
      </p:sp>
      <p:sp>
        <p:nvSpPr>
          <p:cNvPr id="7" name="TextBox 6">
            <a:extLst>
              <a:ext uri="{FF2B5EF4-FFF2-40B4-BE49-F238E27FC236}">
                <a16:creationId xmlns:a16="http://schemas.microsoft.com/office/drawing/2014/main" id="{685463F2-AD63-965E-89D6-8AE4BC11F341}"/>
              </a:ext>
            </a:extLst>
          </p:cNvPr>
          <p:cNvSpPr txBox="1"/>
          <p:nvPr/>
        </p:nvSpPr>
        <p:spPr>
          <a:xfrm>
            <a:off x="1311442" y="3158203"/>
            <a:ext cx="12669252" cy="2308324"/>
          </a:xfrm>
          <a:prstGeom prst="rect">
            <a:avLst/>
          </a:prstGeom>
          <a:noFill/>
        </p:spPr>
        <p:txBody>
          <a:bodyPr wrap="square">
            <a:spAutoFit/>
          </a:bodyPr>
          <a:lstStyle/>
          <a:p>
            <a:pPr>
              <a:buNone/>
            </a:pPr>
            <a:r>
              <a:rPr lang="en-US" b="1" dirty="0"/>
              <a:t>. Glucose Breakdown and Cellular Energy</a:t>
            </a:r>
          </a:p>
          <a:p>
            <a:pPr>
              <a:buFont typeface="+mj-lt"/>
              <a:buAutoNum type="arabicPeriod"/>
            </a:pPr>
            <a:r>
              <a:rPr lang="en-US" b="1" dirty="0"/>
              <a:t>Glucose (C₆H₁₂O₆)</a:t>
            </a:r>
            <a:r>
              <a:rPr lang="en-US" dirty="0"/>
              <a:t> enters the cell.</a:t>
            </a:r>
          </a:p>
          <a:p>
            <a:pPr>
              <a:buFont typeface="+mj-lt"/>
              <a:buAutoNum type="arabicPeriod"/>
            </a:pPr>
            <a:r>
              <a:rPr lang="en-US" dirty="0"/>
              <a:t>Through </a:t>
            </a:r>
            <a:r>
              <a:rPr lang="en-US" b="1" dirty="0"/>
              <a:t>glycolysis</a:t>
            </a:r>
            <a:r>
              <a:rPr lang="en-US" dirty="0"/>
              <a:t>, it splits into </a:t>
            </a:r>
            <a:r>
              <a:rPr lang="en-US" b="1" dirty="0"/>
              <a:t>two C₃ molecules</a:t>
            </a:r>
            <a:r>
              <a:rPr lang="en-US" dirty="0"/>
              <a:t> called </a:t>
            </a:r>
            <a:r>
              <a:rPr lang="en-US" b="1" dirty="0"/>
              <a:t>pyruvates</a:t>
            </a:r>
            <a:r>
              <a:rPr lang="en-US" dirty="0"/>
              <a:t>.</a:t>
            </a:r>
          </a:p>
          <a:p>
            <a:pPr>
              <a:buFont typeface="+mj-lt"/>
              <a:buAutoNum type="arabicPeriod"/>
            </a:pPr>
            <a:r>
              <a:rPr lang="en-US" dirty="0"/>
              <a:t>These pyruvates enter the </a:t>
            </a:r>
            <a:r>
              <a:rPr lang="en-US" b="1" dirty="0"/>
              <a:t>mitochondria</a:t>
            </a:r>
            <a:r>
              <a:rPr lang="en-US" dirty="0"/>
              <a:t> — the "powerhouse" of the cell.</a:t>
            </a:r>
          </a:p>
          <a:p>
            <a:pPr>
              <a:buFont typeface="+mj-lt"/>
              <a:buAutoNum type="arabicPeriod"/>
            </a:pPr>
            <a:r>
              <a:rPr lang="en-US" dirty="0"/>
              <a:t>Inside mitochondria:</a:t>
            </a:r>
          </a:p>
          <a:p>
            <a:pPr marL="742950" lvl="1" indent="-285750">
              <a:buFont typeface="+mj-lt"/>
              <a:buAutoNum type="arabicPeriod"/>
            </a:pPr>
            <a:r>
              <a:rPr lang="en-US" dirty="0"/>
              <a:t>The </a:t>
            </a:r>
            <a:r>
              <a:rPr lang="en-US" b="1" dirty="0"/>
              <a:t>Krebs cycle (Citric Acid Cycle)</a:t>
            </a:r>
            <a:r>
              <a:rPr lang="en-US" dirty="0"/>
              <a:t> converts pyruvate into high-energy molecules (NADH, FADH₂).</a:t>
            </a:r>
          </a:p>
          <a:p>
            <a:pPr marL="742950" lvl="1" indent="-285750">
              <a:buFont typeface="+mj-lt"/>
              <a:buAutoNum type="arabicPeriod"/>
            </a:pPr>
            <a:r>
              <a:rPr lang="en-US" dirty="0"/>
              <a:t>These feed electrons into the </a:t>
            </a:r>
            <a:r>
              <a:rPr lang="en-US" b="1" dirty="0"/>
              <a:t>Electron Transport Chain (ETC)</a:t>
            </a:r>
            <a:r>
              <a:rPr lang="en-US" dirty="0"/>
              <a:t>, a sequence of </a:t>
            </a:r>
            <a:r>
              <a:rPr lang="en-US" b="1" dirty="0"/>
              <a:t>five complex protein structures (C1–C5)</a:t>
            </a:r>
            <a:r>
              <a:rPr lang="en-US" dirty="0"/>
              <a:t> embedded in the inner mitochondrial membrane.</a:t>
            </a:r>
          </a:p>
        </p:txBody>
      </p:sp>
      <p:sp>
        <p:nvSpPr>
          <p:cNvPr id="9" name="TextBox 8">
            <a:extLst>
              <a:ext uri="{FF2B5EF4-FFF2-40B4-BE49-F238E27FC236}">
                <a16:creationId xmlns:a16="http://schemas.microsoft.com/office/drawing/2014/main" id="{3DBD4354-6D7B-3347-D0E9-C5A4D27A7793}"/>
              </a:ext>
            </a:extLst>
          </p:cNvPr>
          <p:cNvSpPr txBox="1"/>
          <p:nvPr/>
        </p:nvSpPr>
        <p:spPr>
          <a:xfrm>
            <a:off x="1576136" y="5477686"/>
            <a:ext cx="12548938" cy="2031325"/>
          </a:xfrm>
          <a:prstGeom prst="rect">
            <a:avLst/>
          </a:prstGeom>
          <a:noFill/>
        </p:spPr>
        <p:txBody>
          <a:bodyPr wrap="square">
            <a:spAutoFit/>
          </a:bodyPr>
          <a:lstStyle/>
          <a:p>
            <a:pPr>
              <a:buNone/>
            </a:pPr>
            <a:r>
              <a:rPr lang="en-US" b="1" dirty="0"/>
              <a:t>3. Quantum Mechanics Inside Mitochondria</a:t>
            </a:r>
          </a:p>
          <a:p>
            <a:pPr>
              <a:buFont typeface="Arial" panose="020B0604020202020204" pitchFamily="34" charset="0"/>
              <a:buChar char="•"/>
            </a:pPr>
            <a:r>
              <a:rPr lang="en-US" dirty="0"/>
              <a:t>The ETC complexes (C1–C5) act like </a:t>
            </a:r>
            <a:r>
              <a:rPr lang="en-US" b="1" dirty="0"/>
              <a:t>nano-electromechanical motors</a:t>
            </a:r>
            <a:r>
              <a:rPr lang="en-US" dirty="0"/>
              <a:t>.</a:t>
            </a:r>
            <a:br>
              <a:rPr lang="en-US" dirty="0"/>
            </a:br>
            <a:r>
              <a:rPr lang="en-US" dirty="0"/>
              <a:t>Each complex transfers electrons and protons with </a:t>
            </a:r>
            <a:r>
              <a:rPr lang="en-US" b="1" dirty="0"/>
              <a:t>quantum precision</a:t>
            </a:r>
            <a:r>
              <a:rPr lang="en-US" dirty="0"/>
              <a:t> — often involving </a:t>
            </a:r>
            <a:r>
              <a:rPr lang="en-US" b="1" dirty="0"/>
              <a:t>quantum tunneling</a:t>
            </a:r>
            <a:r>
              <a:rPr lang="en-US" dirty="0"/>
              <a:t> of electrons.</a:t>
            </a:r>
          </a:p>
          <a:p>
            <a:pPr>
              <a:buFont typeface="Arial" panose="020B0604020202020204" pitchFamily="34" charset="0"/>
              <a:buChar char="•"/>
            </a:pPr>
            <a:r>
              <a:rPr lang="en-US" b="1" dirty="0"/>
              <a:t>ATP synthase</a:t>
            </a:r>
            <a:r>
              <a:rPr lang="en-US" dirty="0"/>
              <a:t> (at the end of the chain) rotates at </a:t>
            </a:r>
            <a:r>
              <a:rPr lang="en-US" b="1" dirty="0"/>
              <a:t>6000–9000 RPM</a:t>
            </a:r>
            <a:r>
              <a:rPr lang="en-US" dirty="0"/>
              <a:t>, converting proton flow into chemical energy (ATP).</a:t>
            </a:r>
          </a:p>
          <a:p>
            <a:pPr>
              <a:buFont typeface="Arial" panose="020B0604020202020204" pitchFamily="34" charset="0"/>
              <a:buChar char="•"/>
            </a:pPr>
            <a:r>
              <a:rPr lang="en-US" b="1" dirty="0"/>
              <a:t>Protons (H⁺)</a:t>
            </a:r>
            <a:r>
              <a:rPr lang="en-US" dirty="0"/>
              <a:t> combine with </a:t>
            </a:r>
            <a:r>
              <a:rPr lang="en-US" b="1" dirty="0"/>
              <a:t>oxygen (O₂)</a:t>
            </a:r>
            <a:r>
              <a:rPr lang="en-US" dirty="0"/>
              <a:t> to form </a:t>
            </a:r>
            <a:r>
              <a:rPr lang="en-US" b="1" dirty="0"/>
              <a:t>water (H₂O)</a:t>
            </a:r>
            <a:r>
              <a:rPr lang="en-US" dirty="0"/>
              <a:t> — completing the cycle.</a:t>
            </a:r>
          </a:p>
          <a:p>
            <a:pPr>
              <a:buNone/>
            </a:pPr>
            <a:r>
              <a:rPr lang="en-US" b="1" dirty="0"/>
              <a:t>Result:</a:t>
            </a:r>
            <a:br>
              <a:rPr lang="en-US" dirty="0"/>
            </a:br>
            <a:r>
              <a:rPr lang="en-US" dirty="0"/>
              <a:t>This quantum-level energy transformation produces </a:t>
            </a:r>
            <a:r>
              <a:rPr lang="en-US" b="1" dirty="0"/>
              <a:t>ATP</a:t>
            </a:r>
            <a:r>
              <a:rPr lang="en-US" dirty="0"/>
              <a:t>, which powers </a:t>
            </a:r>
            <a:r>
              <a:rPr lang="en-US" b="1" dirty="0"/>
              <a:t>RNA, DNA synthesis</a:t>
            </a:r>
            <a:r>
              <a:rPr lang="en-US" dirty="0"/>
              <a:t>, and all human cellular functions.</a:t>
            </a:r>
          </a:p>
        </p:txBody>
      </p:sp>
    </p:spTree>
    <p:extLst>
      <p:ext uri="{BB962C8B-B14F-4D97-AF65-F5344CB8AC3E}">
        <p14:creationId xmlns:p14="http://schemas.microsoft.com/office/powerpoint/2010/main" val="2981097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9D0E45-9993-D165-C0B0-A5C2B5356D8C}"/>
              </a:ext>
            </a:extLst>
          </p:cNvPr>
          <p:cNvSpPr txBox="1"/>
          <p:nvPr/>
        </p:nvSpPr>
        <p:spPr>
          <a:xfrm>
            <a:off x="348917" y="637674"/>
            <a:ext cx="13728030" cy="2031325"/>
          </a:xfrm>
          <a:prstGeom prst="rect">
            <a:avLst/>
          </a:prstGeom>
          <a:noFill/>
        </p:spPr>
        <p:txBody>
          <a:bodyPr wrap="square">
            <a:spAutoFit/>
          </a:bodyPr>
          <a:lstStyle/>
          <a:p>
            <a:pPr>
              <a:buNone/>
            </a:pPr>
            <a:r>
              <a:rPr lang="en-US" b="1" dirty="0"/>
              <a:t>4. Quantum Phenomena in Biology</a:t>
            </a:r>
          </a:p>
          <a:p>
            <a:pPr>
              <a:buFont typeface="Arial" panose="020B0604020202020204" pitchFamily="34" charset="0"/>
              <a:buChar char="•"/>
            </a:pPr>
            <a:r>
              <a:rPr lang="en-US" b="1" dirty="0"/>
              <a:t>Quantum tunneling:</a:t>
            </a:r>
            <a:br>
              <a:rPr lang="en-US" dirty="0"/>
            </a:br>
            <a:r>
              <a:rPr lang="en-US" dirty="0"/>
              <a:t>Electrons (or even protons) jump across energy barriers — essential in enzyme reactions and respiration.</a:t>
            </a:r>
          </a:p>
          <a:p>
            <a:pPr>
              <a:buFont typeface="Arial" panose="020B0604020202020204" pitchFamily="34" charset="0"/>
              <a:buChar char="•"/>
            </a:pPr>
            <a:r>
              <a:rPr lang="en-US" b="1" dirty="0"/>
              <a:t>Quantum coherence:</a:t>
            </a:r>
            <a:br>
              <a:rPr lang="en-US" dirty="0"/>
            </a:br>
            <a:r>
              <a:rPr lang="en-US" dirty="0"/>
              <a:t>Found in photosynthesis and possibly in mitochondrial electron transfer — allowing near-perfect energy efficiency.</a:t>
            </a:r>
          </a:p>
          <a:p>
            <a:pPr>
              <a:buFont typeface="Arial" panose="020B0604020202020204" pitchFamily="34" charset="0"/>
              <a:buChar char="•"/>
            </a:pPr>
            <a:r>
              <a:rPr lang="en-US" b="1" dirty="0"/>
              <a:t>Quantum entanglement:</a:t>
            </a:r>
            <a:br>
              <a:rPr lang="en-US" dirty="0"/>
            </a:br>
            <a:r>
              <a:rPr lang="en-US" dirty="0"/>
              <a:t>Proposed in processes like magnetoreception (how birds navigate using Earth's magnetic field).</a:t>
            </a:r>
          </a:p>
        </p:txBody>
      </p:sp>
      <p:sp>
        <p:nvSpPr>
          <p:cNvPr id="5" name="TextBox 4">
            <a:extLst>
              <a:ext uri="{FF2B5EF4-FFF2-40B4-BE49-F238E27FC236}">
                <a16:creationId xmlns:a16="http://schemas.microsoft.com/office/drawing/2014/main" id="{A6EA8B80-780C-F539-5635-B81E1E80D8AC}"/>
              </a:ext>
            </a:extLst>
          </p:cNvPr>
          <p:cNvSpPr txBox="1"/>
          <p:nvPr/>
        </p:nvSpPr>
        <p:spPr>
          <a:xfrm>
            <a:off x="974559" y="2960638"/>
            <a:ext cx="13270830" cy="1477328"/>
          </a:xfrm>
          <a:prstGeom prst="rect">
            <a:avLst/>
          </a:prstGeom>
          <a:noFill/>
        </p:spPr>
        <p:txBody>
          <a:bodyPr wrap="square">
            <a:spAutoFit/>
          </a:bodyPr>
          <a:lstStyle/>
          <a:p>
            <a:pPr>
              <a:buNone/>
            </a:pPr>
            <a:r>
              <a:rPr lang="en-US" b="1" dirty="0"/>
              <a:t>5. Quantum Communication in Nature</a:t>
            </a:r>
          </a:p>
          <a:p>
            <a:pPr>
              <a:buFont typeface="Arial" panose="020B0604020202020204" pitchFamily="34" charset="0"/>
              <a:buChar char="•"/>
            </a:pPr>
            <a:r>
              <a:rPr lang="en-US" dirty="0"/>
              <a:t>Humans currently rely on </a:t>
            </a:r>
            <a:r>
              <a:rPr lang="en-US" b="1" dirty="0"/>
              <a:t>electromagnetic communication</a:t>
            </a:r>
            <a:r>
              <a:rPr lang="en-US" dirty="0"/>
              <a:t> (radio, optical, etc.).</a:t>
            </a:r>
            <a:br>
              <a:rPr lang="en-US" dirty="0"/>
            </a:br>
            <a:r>
              <a:rPr lang="en-US" dirty="0"/>
              <a:t>However, biological systems might use </a:t>
            </a:r>
            <a:r>
              <a:rPr lang="en-US" b="1" dirty="0"/>
              <a:t>chemical or quantum communication</a:t>
            </a:r>
            <a:r>
              <a:rPr lang="en-US" dirty="0"/>
              <a:t> — signaling through </a:t>
            </a:r>
            <a:r>
              <a:rPr lang="en-US" b="1" dirty="0"/>
              <a:t>wave-particle duality</a:t>
            </a:r>
            <a:r>
              <a:rPr lang="en-US" dirty="0"/>
              <a:t> (thought waves, molecular vibrations, etc.).</a:t>
            </a:r>
          </a:p>
          <a:p>
            <a:pPr>
              <a:buFont typeface="Arial" panose="020B0604020202020204" pitchFamily="34" charset="0"/>
              <a:buChar char="•"/>
            </a:pPr>
            <a:r>
              <a:rPr lang="en-US" dirty="0"/>
              <a:t>Thought waves or </a:t>
            </a:r>
            <a:r>
              <a:rPr lang="en-US" b="1" dirty="0"/>
              <a:t>biofields</a:t>
            </a:r>
            <a:r>
              <a:rPr lang="en-US" dirty="0"/>
              <a:t> can be viewed as </a:t>
            </a:r>
            <a:r>
              <a:rPr lang="en-US" b="1" dirty="0"/>
              <a:t>matter-energy interactions</a:t>
            </a:r>
            <a:r>
              <a:rPr lang="en-US" dirty="0"/>
              <a:t> at the quantum level.</a:t>
            </a:r>
          </a:p>
        </p:txBody>
      </p:sp>
      <p:sp>
        <p:nvSpPr>
          <p:cNvPr id="7" name="TextBox 6">
            <a:extLst>
              <a:ext uri="{FF2B5EF4-FFF2-40B4-BE49-F238E27FC236}">
                <a16:creationId xmlns:a16="http://schemas.microsoft.com/office/drawing/2014/main" id="{5747BF3C-42B1-E4EA-AA75-C7E122D7D76C}"/>
              </a:ext>
            </a:extLst>
          </p:cNvPr>
          <p:cNvSpPr txBox="1"/>
          <p:nvPr/>
        </p:nvSpPr>
        <p:spPr>
          <a:xfrm>
            <a:off x="757989" y="4729605"/>
            <a:ext cx="12994106" cy="1200329"/>
          </a:xfrm>
          <a:prstGeom prst="rect">
            <a:avLst/>
          </a:prstGeom>
          <a:noFill/>
        </p:spPr>
        <p:txBody>
          <a:bodyPr wrap="square">
            <a:spAutoFit/>
          </a:bodyPr>
          <a:lstStyle/>
          <a:p>
            <a:pPr>
              <a:buNone/>
            </a:pPr>
            <a:r>
              <a:rPr lang="en-US" b="1" dirty="0"/>
              <a:t>6. Sun, Neutrinos, and Quantum Tunneling</a:t>
            </a:r>
          </a:p>
          <a:p>
            <a:pPr>
              <a:buFont typeface="Arial" panose="020B0604020202020204" pitchFamily="34" charset="0"/>
              <a:buChar char="•"/>
            </a:pPr>
            <a:r>
              <a:rPr lang="en-US" dirty="0"/>
              <a:t>The </a:t>
            </a:r>
            <a:r>
              <a:rPr lang="en-US" b="1" dirty="0"/>
              <a:t>Sun emits neutrinos</a:t>
            </a:r>
            <a:r>
              <a:rPr lang="en-US" dirty="0"/>
              <a:t>, extremely tiny particles that pass through our bodies and Earth almost undisturbed.</a:t>
            </a:r>
            <a:br>
              <a:rPr lang="en-US" dirty="0"/>
            </a:br>
            <a:r>
              <a:rPr lang="en-US" dirty="0"/>
              <a:t>This is an example of </a:t>
            </a:r>
            <a:r>
              <a:rPr lang="en-US" b="1" dirty="0"/>
              <a:t>quantum tunneling</a:t>
            </a:r>
            <a:r>
              <a:rPr lang="en-US" dirty="0"/>
              <a:t> — they can cross barriers of dense matter as if slipping through.</a:t>
            </a:r>
          </a:p>
          <a:p>
            <a:pPr>
              <a:buFont typeface="Arial" panose="020B0604020202020204" pitchFamily="34" charset="0"/>
              <a:buChar char="•"/>
            </a:pPr>
            <a:r>
              <a:rPr lang="en-US" dirty="0"/>
              <a:t>Such particles might subtly influence biological or quantum processes (still under theoretical exploration)</a:t>
            </a:r>
          </a:p>
        </p:txBody>
      </p:sp>
      <p:sp>
        <p:nvSpPr>
          <p:cNvPr id="9" name="TextBox 8">
            <a:extLst>
              <a:ext uri="{FF2B5EF4-FFF2-40B4-BE49-F238E27FC236}">
                <a16:creationId xmlns:a16="http://schemas.microsoft.com/office/drawing/2014/main" id="{C5A40CF8-F9C3-E87F-957B-B276F58ABD6E}"/>
              </a:ext>
            </a:extLst>
          </p:cNvPr>
          <p:cNvSpPr txBox="1"/>
          <p:nvPr/>
        </p:nvSpPr>
        <p:spPr>
          <a:xfrm>
            <a:off x="757989" y="6114598"/>
            <a:ext cx="7315200" cy="1477328"/>
          </a:xfrm>
          <a:prstGeom prst="rect">
            <a:avLst/>
          </a:prstGeom>
          <a:noFill/>
        </p:spPr>
        <p:txBody>
          <a:bodyPr wrap="square">
            <a:spAutoFit/>
          </a:bodyPr>
          <a:lstStyle/>
          <a:p>
            <a:pPr>
              <a:buNone/>
            </a:pPr>
            <a:r>
              <a:rPr lang="en-US" b="1" dirty="0"/>
              <a:t>7. Calcification and Cellular Quantum Effects</a:t>
            </a:r>
          </a:p>
          <a:p>
            <a:pPr>
              <a:buFont typeface="Arial" panose="020B0604020202020204" pitchFamily="34" charset="0"/>
              <a:buChar char="•"/>
            </a:pPr>
            <a:r>
              <a:rPr lang="en-US" dirty="0"/>
              <a:t>If </a:t>
            </a:r>
            <a:r>
              <a:rPr lang="en-US" b="1" dirty="0"/>
              <a:t>calcium ions (Ca²⁺)</a:t>
            </a:r>
            <a:r>
              <a:rPr lang="en-US" dirty="0"/>
              <a:t> fail to exit cells properly, it leads to </a:t>
            </a:r>
            <a:r>
              <a:rPr lang="en-US" b="1" dirty="0"/>
              <a:t>calcification</a:t>
            </a:r>
            <a:r>
              <a:rPr lang="en-US" dirty="0"/>
              <a:t>, affecting electrical and quantum communication in tissues.</a:t>
            </a:r>
          </a:p>
          <a:p>
            <a:pPr>
              <a:buFont typeface="Arial" panose="020B0604020202020204" pitchFamily="34" charset="0"/>
              <a:buChar char="•"/>
            </a:pPr>
            <a:r>
              <a:rPr lang="en-US" dirty="0"/>
              <a:t>Proper ion exchange is essential for </a:t>
            </a:r>
            <a:r>
              <a:rPr lang="en-US" b="1" dirty="0"/>
              <a:t>quantum coherence</a:t>
            </a:r>
            <a:r>
              <a:rPr lang="en-US" dirty="0"/>
              <a:t> in cell membranes and neural activity.</a:t>
            </a:r>
          </a:p>
        </p:txBody>
      </p:sp>
      <p:sp>
        <p:nvSpPr>
          <p:cNvPr id="11" name="TextBox 10">
            <a:extLst>
              <a:ext uri="{FF2B5EF4-FFF2-40B4-BE49-F238E27FC236}">
                <a16:creationId xmlns:a16="http://schemas.microsoft.com/office/drawing/2014/main" id="{7AF43E0C-5FF6-8EEF-17DA-956642AABF17}"/>
              </a:ext>
            </a:extLst>
          </p:cNvPr>
          <p:cNvSpPr txBox="1"/>
          <p:nvPr/>
        </p:nvSpPr>
        <p:spPr>
          <a:xfrm>
            <a:off x="7796463" y="5937228"/>
            <a:ext cx="7315200" cy="1477328"/>
          </a:xfrm>
          <a:prstGeom prst="rect">
            <a:avLst/>
          </a:prstGeom>
          <a:noFill/>
        </p:spPr>
        <p:txBody>
          <a:bodyPr wrap="square">
            <a:spAutoFit/>
          </a:bodyPr>
          <a:lstStyle/>
          <a:p>
            <a:pPr>
              <a:buNone/>
            </a:pPr>
            <a:r>
              <a:rPr lang="en-US" b="1" dirty="0"/>
              <a:t>8. Navigation and Quantum Sensing</a:t>
            </a:r>
          </a:p>
          <a:p>
            <a:pPr>
              <a:buFont typeface="Arial" panose="020B0604020202020204" pitchFamily="34" charset="0"/>
              <a:buChar char="•"/>
            </a:pPr>
            <a:r>
              <a:rPr lang="en-US" dirty="0"/>
              <a:t>Birds navigate using </a:t>
            </a:r>
            <a:r>
              <a:rPr lang="en-US" b="1" dirty="0"/>
              <a:t>magnetoreception</a:t>
            </a:r>
            <a:r>
              <a:rPr lang="en-US" dirty="0"/>
              <a:t>, which may rely on </a:t>
            </a:r>
            <a:r>
              <a:rPr lang="en-US" b="1" dirty="0"/>
              <a:t>quantum entanglement</a:t>
            </a:r>
            <a:r>
              <a:rPr lang="en-US" dirty="0"/>
              <a:t> in </a:t>
            </a:r>
            <a:r>
              <a:rPr lang="en-US" b="1" dirty="0"/>
              <a:t>cryptochrome proteins</a:t>
            </a:r>
            <a:r>
              <a:rPr lang="en-US" dirty="0"/>
              <a:t> in their eyes.</a:t>
            </a:r>
          </a:p>
          <a:p>
            <a:pPr>
              <a:buFont typeface="Arial" panose="020B0604020202020204" pitchFamily="34" charset="0"/>
              <a:buChar char="•"/>
            </a:pPr>
            <a:r>
              <a:rPr lang="en-US" dirty="0"/>
              <a:t>Similarly, spacecraft navigation and biological orientation might one day harness </a:t>
            </a:r>
            <a:r>
              <a:rPr lang="en-US" b="1" dirty="0"/>
              <a:t>quantum-level sensing</a:t>
            </a:r>
            <a:r>
              <a:rPr lang="en-US" dirty="0"/>
              <a:t> mechanisms.</a:t>
            </a:r>
          </a:p>
        </p:txBody>
      </p:sp>
    </p:spTree>
    <p:extLst>
      <p:ext uri="{BB962C8B-B14F-4D97-AF65-F5344CB8AC3E}">
        <p14:creationId xmlns:p14="http://schemas.microsoft.com/office/powerpoint/2010/main" val="2542420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FB7351E-1BC2-152E-B84A-AAD8F9108698}"/>
              </a:ext>
            </a:extLst>
          </p:cNvPr>
          <p:cNvGraphicFramePr>
            <a:graphicFrameLocks noGrp="1"/>
          </p:cNvGraphicFramePr>
          <p:nvPr>
            <p:extLst>
              <p:ext uri="{D42A27DB-BD31-4B8C-83A1-F6EECF244321}">
                <p14:modId xmlns:p14="http://schemas.microsoft.com/office/powerpoint/2010/main" val="222535167"/>
              </p:ext>
            </p:extLst>
          </p:nvPr>
        </p:nvGraphicFramePr>
        <p:xfrm>
          <a:off x="1006475" y="2586789"/>
          <a:ext cx="12617451" cy="3631922"/>
        </p:xfrm>
        <a:graphic>
          <a:graphicData uri="http://schemas.openxmlformats.org/drawingml/2006/table">
            <a:tbl>
              <a:tblPr/>
              <a:tblGrid>
                <a:gridCol w="4205817">
                  <a:extLst>
                    <a:ext uri="{9D8B030D-6E8A-4147-A177-3AD203B41FA5}">
                      <a16:colId xmlns:a16="http://schemas.microsoft.com/office/drawing/2014/main" val="2366782819"/>
                    </a:ext>
                  </a:extLst>
                </a:gridCol>
                <a:gridCol w="4205817">
                  <a:extLst>
                    <a:ext uri="{9D8B030D-6E8A-4147-A177-3AD203B41FA5}">
                      <a16:colId xmlns:a16="http://schemas.microsoft.com/office/drawing/2014/main" val="944294824"/>
                    </a:ext>
                  </a:extLst>
                </a:gridCol>
                <a:gridCol w="4205817">
                  <a:extLst>
                    <a:ext uri="{9D8B030D-6E8A-4147-A177-3AD203B41FA5}">
                      <a16:colId xmlns:a16="http://schemas.microsoft.com/office/drawing/2014/main" val="2486617861"/>
                    </a:ext>
                  </a:extLst>
                </a:gridCol>
              </a:tblGrid>
              <a:tr h="468635">
                <a:tc>
                  <a:txBody>
                    <a:bodyPr/>
                    <a:lstStyle/>
                    <a:p>
                      <a:pPr>
                        <a:buNone/>
                      </a:pPr>
                      <a:r>
                        <a:rPr lang="en-US" sz="1800" dirty="0"/>
                        <a:t>Biological Process</a:t>
                      </a:r>
                    </a:p>
                  </a:txBody>
                  <a:tcPr anchor="ctr">
                    <a:lnL>
                      <a:noFill/>
                    </a:lnL>
                    <a:lnR>
                      <a:noFill/>
                    </a:lnR>
                    <a:lnT>
                      <a:noFill/>
                    </a:lnT>
                    <a:lnB>
                      <a:noFill/>
                    </a:lnB>
                    <a:noFill/>
                  </a:tcPr>
                </a:tc>
                <a:tc>
                  <a:txBody>
                    <a:bodyPr/>
                    <a:lstStyle/>
                    <a:p>
                      <a:pPr>
                        <a:buNone/>
                      </a:pPr>
                      <a:r>
                        <a:rPr lang="en-US" sz="1800"/>
                        <a:t>Quantum Effect</a:t>
                      </a:r>
                    </a:p>
                  </a:txBody>
                  <a:tcPr anchor="ctr">
                    <a:lnL>
                      <a:noFill/>
                    </a:lnL>
                    <a:lnR>
                      <a:noFill/>
                    </a:lnR>
                    <a:lnT>
                      <a:noFill/>
                    </a:lnT>
                    <a:lnB>
                      <a:noFill/>
                    </a:lnB>
                    <a:noFill/>
                  </a:tcPr>
                </a:tc>
                <a:tc>
                  <a:txBody>
                    <a:bodyPr/>
                    <a:lstStyle/>
                    <a:p>
                      <a:pPr>
                        <a:buNone/>
                      </a:pPr>
                      <a:r>
                        <a:rPr lang="en-US" sz="1800"/>
                        <a:t>Description</a:t>
                      </a:r>
                    </a:p>
                  </a:txBody>
                  <a:tcPr anchor="ctr">
                    <a:lnL>
                      <a:noFill/>
                    </a:lnL>
                    <a:lnR>
                      <a:noFill/>
                    </a:lnR>
                    <a:lnT>
                      <a:noFill/>
                    </a:lnT>
                    <a:lnB>
                      <a:noFill/>
                    </a:lnB>
                    <a:noFill/>
                  </a:tcPr>
                </a:tc>
                <a:extLst>
                  <a:ext uri="{0D108BD9-81ED-4DB2-BD59-A6C34878D82A}">
                    <a16:rowId xmlns:a16="http://schemas.microsoft.com/office/drawing/2014/main" val="4106360544"/>
                  </a:ext>
                </a:extLst>
              </a:tr>
              <a:tr h="820112">
                <a:tc>
                  <a:txBody>
                    <a:bodyPr/>
                    <a:lstStyle/>
                    <a:p>
                      <a:pPr>
                        <a:buNone/>
                      </a:pPr>
                      <a:r>
                        <a:rPr lang="en-US" sz="1800"/>
                        <a:t>Glucose → ATP</a:t>
                      </a:r>
                    </a:p>
                  </a:txBody>
                  <a:tcPr anchor="ctr">
                    <a:lnL>
                      <a:noFill/>
                    </a:lnL>
                    <a:lnR>
                      <a:noFill/>
                    </a:lnR>
                    <a:lnT>
                      <a:noFill/>
                    </a:lnT>
                    <a:lnB>
                      <a:noFill/>
                    </a:lnB>
                    <a:noFill/>
                  </a:tcPr>
                </a:tc>
                <a:tc>
                  <a:txBody>
                    <a:bodyPr/>
                    <a:lstStyle/>
                    <a:p>
                      <a:pPr>
                        <a:buNone/>
                      </a:pPr>
                      <a:r>
                        <a:rPr lang="en-US" sz="1800"/>
                        <a:t>Electron tunneling</a:t>
                      </a:r>
                    </a:p>
                  </a:txBody>
                  <a:tcPr anchor="ctr">
                    <a:lnL>
                      <a:noFill/>
                    </a:lnL>
                    <a:lnR>
                      <a:noFill/>
                    </a:lnR>
                    <a:lnT>
                      <a:noFill/>
                    </a:lnT>
                    <a:lnB>
                      <a:noFill/>
                    </a:lnB>
                    <a:noFill/>
                  </a:tcPr>
                </a:tc>
                <a:tc>
                  <a:txBody>
                    <a:bodyPr/>
                    <a:lstStyle/>
                    <a:p>
                      <a:pPr>
                        <a:buNone/>
                      </a:pPr>
                      <a:r>
                        <a:rPr lang="en-US" sz="1800"/>
                        <a:t>Electrons move via quantum tunneling through C1–C5</a:t>
                      </a:r>
                    </a:p>
                  </a:txBody>
                  <a:tcPr anchor="ctr">
                    <a:lnL>
                      <a:noFill/>
                    </a:lnL>
                    <a:lnR>
                      <a:noFill/>
                    </a:lnR>
                    <a:lnT>
                      <a:noFill/>
                    </a:lnT>
                    <a:lnB>
                      <a:noFill/>
                    </a:lnB>
                    <a:noFill/>
                  </a:tcPr>
                </a:tc>
                <a:extLst>
                  <a:ext uri="{0D108BD9-81ED-4DB2-BD59-A6C34878D82A}">
                    <a16:rowId xmlns:a16="http://schemas.microsoft.com/office/drawing/2014/main" val="1530842350"/>
                  </a:ext>
                </a:extLst>
              </a:tr>
              <a:tr h="468635">
                <a:tc>
                  <a:txBody>
                    <a:bodyPr/>
                    <a:lstStyle/>
                    <a:p>
                      <a:pPr>
                        <a:buNone/>
                      </a:pPr>
                      <a:r>
                        <a:rPr lang="en-US" sz="1800"/>
                        <a:t>ATP synthase</a:t>
                      </a:r>
                    </a:p>
                  </a:txBody>
                  <a:tcPr anchor="ctr">
                    <a:lnL>
                      <a:noFill/>
                    </a:lnL>
                    <a:lnR>
                      <a:noFill/>
                    </a:lnR>
                    <a:lnT>
                      <a:noFill/>
                    </a:lnT>
                    <a:lnB>
                      <a:noFill/>
                    </a:lnB>
                    <a:noFill/>
                  </a:tcPr>
                </a:tc>
                <a:tc>
                  <a:txBody>
                    <a:bodyPr/>
                    <a:lstStyle/>
                    <a:p>
                      <a:pPr>
                        <a:buNone/>
                      </a:pPr>
                      <a:r>
                        <a:rPr lang="en-US" sz="1800"/>
                        <a:t>Quantum rotor</a:t>
                      </a:r>
                    </a:p>
                  </a:txBody>
                  <a:tcPr anchor="ctr">
                    <a:lnL>
                      <a:noFill/>
                    </a:lnL>
                    <a:lnR>
                      <a:noFill/>
                    </a:lnR>
                    <a:lnT>
                      <a:noFill/>
                    </a:lnT>
                    <a:lnB>
                      <a:noFill/>
                    </a:lnB>
                    <a:noFill/>
                  </a:tcPr>
                </a:tc>
                <a:tc>
                  <a:txBody>
                    <a:bodyPr/>
                    <a:lstStyle/>
                    <a:p>
                      <a:pPr>
                        <a:buNone/>
                      </a:pPr>
                      <a:r>
                        <a:rPr lang="en-US" sz="1800"/>
                        <a:t>Nano-motor spinning at 6000–9000 RPM</a:t>
                      </a:r>
                    </a:p>
                  </a:txBody>
                  <a:tcPr anchor="ctr">
                    <a:lnL>
                      <a:noFill/>
                    </a:lnL>
                    <a:lnR>
                      <a:noFill/>
                    </a:lnR>
                    <a:lnT>
                      <a:noFill/>
                    </a:lnT>
                    <a:lnB>
                      <a:noFill/>
                    </a:lnB>
                    <a:noFill/>
                  </a:tcPr>
                </a:tc>
                <a:extLst>
                  <a:ext uri="{0D108BD9-81ED-4DB2-BD59-A6C34878D82A}">
                    <a16:rowId xmlns:a16="http://schemas.microsoft.com/office/drawing/2014/main" val="1112294594"/>
                  </a:ext>
                </a:extLst>
              </a:tr>
              <a:tr h="468635">
                <a:tc>
                  <a:txBody>
                    <a:bodyPr/>
                    <a:lstStyle/>
                    <a:p>
                      <a:pPr>
                        <a:buNone/>
                      </a:pPr>
                      <a:r>
                        <a:rPr lang="en-US" sz="1800"/>
                        <a:t>Photosynthesis / Mitochondria</a:t>
                      </a:r>
                    </a:p>
                  </a:txBody>
                  <a:tcPr anchor="ctr">
                    <a:lnL>
                      <a:noFill/>
                    </a:lnL>
                    <a:lnR>
                      <a:noFill/>
                    </a:lnR>
                    <a:lnT>
                      <a:noFill/>
                    </a:lnT>
                    <a:lnB>
                      <a:noFill/>
                    </a:lnB>
                    <a:noFill/>
                  </a:tcPr>
                </a:tc>
                <a:tc>
                  <a:txBody>
                    <a:bodyPr/>
                    <a:lstStyle/>
                    <a:p>
                      <a:pPr>
                        <a:buNone/>
                      </a:pPr>
                      <a:r>
                        <a:rPr lang="en-US" sz="1800"/>
                        <a:t>Quantum coherence</a:t>
                      </a:r>
                    </a:p>
                  </a:txBody>
                  <a:tcPr anchor="ctr">
                    <a:lnL>
                      <a:noFill/>
                    </a:lnL>
                    <a:lnR>
                      <a:noFill/>
                    </a:lnR>
                    <a:lnT>
                      <a:noFill/>
                    </a:lnT>
                    <a:lnB>
                      <a:noFill/>
                    </a:lnB>
                    <a:noFill/>
                  </a:tcPr>
                </a:tc>
                <a:tc>
                  <a:txBody>
                    <a:bodyPr/>
                    <a:lstStyle/>
                    <a:p>
                      <a:pPr>
                        <a:buNone/>
                      </a:pPr>
                      <a:r>
                        <a:rPr lang="en-US" sz="1800"/>
                        <a:t>Efficient energy transfer</a:t>
                      </a:r>
                    </a:p>
                  </a:txBody>
                  <a:tcPr anchor="ctr">
                    <a:lnL>
                      <a:noFill/>
                    </a:lnL>
                    <a:lnR>
                      <a:noFill/>
                    </a:lnR>
                    <a:lnT>
                      <a:noFill/>
                    </a:lnT>
                    <a:lnB>
                      <a:noFill/>
                    </a:lnB>
                    <a:noFill/>
                  </a:tcPr>
                </a:tc>
                <a:extLst>
                  <a:ext uri="{0D108BD9-81ED-4DB2-BD59-A6C34878D82A}">
                    <a16:rowId xmlns:a16="http://schemas.microsoft.com/office/drawing/2014/main" val="3344818694"/>
                  </a:ext>
                </a:extLst>
              </a:tr>
              <a:tr h="468635">
                <a:tc>
                  <a:txBody>
                    <a:bodyPr/>
                    <a:lstStyle/>
                    <a:p>
                      <a:pPr>
                        <a:buNone/>
                      </a:pPr>
                      <a:r>
                        <a:rPr lang="en-US" sz="1800"/>
                        <a:t>Bird navigation</a:t>
                      </a:r>
                    </a:p>
                  </a:txBody>
                  <a:tcPr anchor="ctr">
                    <a:lnL>
                      <a:noFill/>
                    </a:lnL>
                    <a:lnR>
                      <a:noFill/>
                    </a:lnR>
                    <a:lnT>
                      <a:noFill/>
                    </a:lnT>
                    <a:lnB>
                      <a:noFill/>
                    </a:lnB>
                    <a:noFill/>
                  </a:tcPr>
                </a:tc>
                <a:tc>
                  <a:txBody>
                    <a:bodyPr/>
                    <a:lstStyle/>
                    <a:p>
                      <a:pPr>
                        <a:buNone/>
                      </a:pPr>
                      <a:r>
                        <a:rPr lang="en-US" sz="1800"/>
                        <a:t>Quantum entanglement</a:t>
                      </a:r>
                    </a:p>
                  </a:txBody>
                  <a:tcPr anchor="ctr">
                    <a:lnL>
                      <a:noFill/>
                    </a:lnL>
                    <a:lnR>
                      <a:noFill/>
                    </a:lnR>
                    <a:lnT>
                      <a:noFill/>
                    </a:lnT>
                    <a:lnB>
                      <a:noFill/>
                    </a:lnB>
                    <a:noFill/>
                  </a:tcPr>
                </a:tc>
                <a:tc>
                  <a:txBody>
                    <a:bodyPr/>
                    <a:lstStyle/>
                    <a:p>
                      <a:pPr>
                        <a:buNone/>
                      </a:pPr>
                      <a:r>
                        <a:rPr lang="en-US" sz="1800"/>
                        <a:t>Magnetoreception based on spin pairs</a:t>
                      </a:r>
                    </a:p>
                  </a:txBody>
                  <a:tcPr anchor="ctr">
                    <a:lnL>
                      <a:noFill/>
                    </a:lnL>
                    <a:lnR>
                      <a:noFill/>
                    </a:lnR>
                    <a:lnT>
                      <a:noFill/>
                    </a:lnT>
                    <a:lnB>
                      <a:noFill/>
                    </a:lnB>
                    <a:noFill/>
                  </a:tcPr>
                </a:tc>
                <a:extLst>
                  <a:ext uri="{0D108BD9-81ED-4DB2-BD59-A6C34878D82A}">
                    <a16:rowId xmlns:a16="http://schemas.microsoft.com/office/drawing/2014/main" val="3617526398"/>
                  </a:ext>
                </a:extLst>
              </a:tr>
              <a:tr h="468635">
                <a:tc>
                  <a:txBody>
                    <a:bodyPr/>
                    <a:lstStyle/>
                    <a:p>
                      <a:pPr>
                        <a:buNone/>
                      </a:pPr>
                      <a:r>
                        <a:rPr lang="en-US" sz="1800"/>
                        <a:t>Thought waves</a:t>
                      </a:r>
                    </a:p>
                  </a:txBody>
                  <a:tcPr anchor="ctr">
                    <a:lnL>
                      <a:noFill/>
                    </a:lnL>
                    <a:lnR>
                      <a:noFill/>
                    </a:lnR>
                    <a:lnT>
                      <a:noFill/>
                    </a:lnT>
                    <a:lnB>
                      <a:noFill/>
                    </a:lnB>
                    <a:noFill/>
                  </a:tcPr>
                </a:tc>
                <a:tc>
                  <a:txBody>
                    <a:bodyPr/>
                    <a:lstStyle/>
                    <a:p>
                      <a:pPr>
                        <a:buNone/>
                      </a:pPr>
                      <a:r>
                        <a:rPr lang="en-US" sz="1800"/>
                        <a:t>Quantum field theory</a:t>
                      </a:r>
                    </a:p>
                  </a:txBody>
                  <a:tcPr anchor="ctr">
                    <a:lnL>
                      <a:noFill/>
                    </a:lnL>
                    <a:lnR>
                      <a:noFill/>
                    </a:lnR>
                    <a:lnT>
                      <a:noFill/>
                    </a:lnT>
                    <a:lnB>
                      <a:noFill/>
                    </a:lnB>
                    <a:noFill/>
                  </a:tcPr>
                </a:tc>
                <a:tc>
                  <a:txBody>
                    <a:bodyPr/>
                    <a:lstStyle/>
                    <a:p>
                      <a:pPr>
                        <a:buNone/>
                      </a:pPr>
                      <a:r>
                        <a:rPr lang="en-US" sz="1800"/>
                        <a:t>Mind-matter energy interaction</a:t>
                      </a:r>
                    </a:p>
                  </a:txBody>
                  <a:tcPr anchor="ctr">
                    <a:lnL>
                      <a:noFill/>
                    </a:lnL>
                    <a:lnR>
                      <a:noFill/>
                    </a:lnR>
                    <a:lnT>
                      <a:noFill/>
                    </a:lnT>
                    <a:lnB>
                      <a:noFill/>
                    </a:lnB>
                    <a:noFill/>
                  </a:tcPr>
                </a:tc>
                <a:extLst>
                  <a:ext uri="{0D108BD9-81ED-4DB2-BD59-A6C34878D82A}">
                    <a16:rowId xmlns:a16="http://schemas.microsoft.com/office/drawing/2014/main" val="1081176877"/>
                  </a:ext>
                </a:extLst>
              </a:tr>
              <a:tr h="468635">
                <a:tc>
                  <a:txBody>
                    <a:bodyPr/>
                    <a:lstStyle/>
                    <a:p>
                      <a:pPr>
                        <a:buNone/>
                      </a:pPr>
                      <a:r>
                        <a:rPr lang="en-US" sz="1800"/>
                        <a:t>Neutrinos from Sun</a:t>
                      </a:r>
                    </a:p>
                  </a:txBody>
                  <a:tcPr anchor="ctr">
                    <a:lnL>
                      <a:noFill/>
                    </a:lnL>
                    <a:lnR>
                      <a:noFill/>
                    </a:lnR>
                    <a:lnT>
                      <a:noFill/>
                    </a:lnT>
                    <a:lnB>
                      <a:noFill/>
                    </a:lnB>
                    <a:noFill/>
                  </a:tcPr>
                </a:tc>
                <a:tc>
                  <a:txBody>
                    <a:bodyPr/>
                    <a:lstStyle/>
                    <a:p>
                      <a:pPr>
                        <a:buNone/>
                      </a:pPr>
                      <a:r>
                        <a:rPr lang="en-US" sz="1800"/>
                        <a:t>Quantum tunneling</a:t>
                      </a:r>
                    </a:p>
                  </a:txBody>
                  <a:tcPr anchor="ctr">
                    <a:lnL>
                      <a:noFill/>
                    </a:lnL>
                    <a:lnR>
                      <a:noFill/>
                    </a:lnR>
                    <a:lnT>
                      <a:noFill/>
                    </a:lnT>
                    <a:lnB>
                      <a:noFill/>
                    </a:lnB>
                    <a:noFill/>
                  </a:tcPr>
                </a:tc>
                <a:tc>
                  <a:txBody>
                    <a:bodyPr/>
                    <a:lstStyle/>
                    <a:p>
                      <a:pPr>
                        <a:buNone/>
                      </a:pPr>
                      <a:r>
                        <a:rPr lang="en-US" sz="1800" dirty="0"/>
                        <a:t>Passing through matter at subatomic scale</a:t>
                      </a:r>
                    </a:p>
                  </a:txBody>
                  <a:tcPr anchor="ctr">
                    <a:lnL>
                      <a:noFill/>
                    </a:lnL>
                    <a:lnR>
                      <a:noFill/>
                    </a:lnR>
                    <a:lnT>
                      <a:noFill/>
                    </a:lnT>
                    <a:lnB>
                      <a:noFill/>
                    </a:lnB>
                    <a:noFill/>
                  </a:tcPr>
                </a:tc>
                <a:extLst>
                  <a:ext uri="{0D108BD9-81ED-4DB2-BD59-A6C34878D82A}">
                    <a16:rowId xmlns:a16="http://schemas.microsoft.com/office/drawing/2014/main" val="970030259"/>
                  </a:ext>
                </a:extLst>
              </a:tr>
            </a:tbl>
          </a:graphicData>
        </a:graphic>
      </p:graphicFrame>
      <p:sp>
        <p:nvSpPr>
          <p:cNvPr id="3" name="Rectangle 1">
            <a:extLst>
              <a:ext uri="{FF2B5EF4-FFF2-40B4-BE49-F238E27FC236}">
                <a16:creationId xmlns:a16="http://schemas.microsoft.com/office/drawing/2014/main" id="{23446AAE-04FC-A6F3-BF4E-3B2021E240EB}"/>
              </a:ext>
            </a:extLst>
          </p:cNvPr>
          <p:cNvSpPr>
            <a:spLocks noChangeArrowheads="1"/>
          </p:cNvSpPr>
          <p:nvPr/>
        </p:nvSpPr>
        <p:spPr bwMode="auto">
          <a:xfrm>
            <a:off x="1006475" y="2121234"/>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tx1"/>
                </a:solidFill>
                <a:effectLst/>
                <a:latin typeface="Arial" panose="020B0604020202020204" pitchFamily="34" charset="0"/>
              </a:rPr>
              <a:t>In Summary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1622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B22EDF-67D2-3AFF-D76B-F0600CB4A5D6}"/>
              </a:ext>
            </a:extLst>
          </p:cNvPr>
          <p:cNvPicPr>
            <a:picLocks noChangeAspect="1"/>
          </p:cNvPicPr>
          <p:nvPr/>
        </p:nvPicPr>
        <p:blipFill>
          <a:blip r:embed="rId2"/>
          <a:stretch>
            <a:fillRect/>
          </a:stretch>
        </p:blipFill>
        <p:spPr>
          <a:xfrm>
            <a:off x="4572000" y="0"/>
            <a:ext cx="5486400" cy="8229600"/>
          </a:xfrm>
          <a:prstGeom prst="rect">
            <a:avLst/>
          </a:prstGeom>
        </p:spPr>
      </p:pic>
    </p:spTree>
    <p:extLst>
      <p:ext uri="{BB962C8B-B14F-4D97-AF65-F5344CB8AC3E}">
        <p14:creationId xmlns:p14="http://schemas.microsoft.com/office/powerpoint/2010/main" val="3913935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0812" y="615315"/>
            <a:ext cx="7582376" cy="1394460"/>
          </a:xfrm>
          <a:prstGeom prst="rect">
            <a:avLst/>
          </a:prstGeom>
          <a:noFill/>
          <a:ln/>
        </p:spPr>
        <p:txBody>
          <a:bodyPr wrap="square" lIns="0" tIns="0" rIns="0" bIns="0" rtlCol="0" anchor="t"/>
          <a:lstStyle/>
          <a:p>
            <a:pPr marL="0" indent="0" algn="l">
              <a:lnSpc>
                <a:spcPts val="5450"/>
              </a:lnSpc>
              <a:buNone/>
            </a:pPr>
            <a:r>
              <a:rPr lang="en-US" sz="4350" dirty="0">
                <a:solidFill>
                  <a:srgbClr val="2C3F42"/>
                </a:solidFill>
                <a:latin typeface="Bitter Medium" pitchFamily="34" charset="0"/>
                <a:ea typeface="Bitter Medium" pitchFamily="34" charset="-122"/>
                <a:cs typeface="Bitter Medium" pitchFamily="34" charset="-120"/>
              </a:rPr>
              <a:t>Two Revolutionary Ways to Understand Reality</a:t>
            </a:r>
            <a:endParaRPr lang="en-US" sz="4350" dirty="0"/>
          </a:p>
        </p:txBody>
      </p:sp>
      <p:sp>
        <p:nvSpPr>
          <p:cNvPr id="4" name="Text 1"/>
          <p:cNvSpPr/>
          <p:nvPr/>
        </p:nvSpPr>
        <p:spPr>
          <a:xfrm>
            <a:off x="780812" y="2567345"/>
            <a:ext cx="3346609" cy="418267"/>
          </a:xfrm>
          <a:prstGeom prst="rect">
            <a:avLst/>
          </a:prstGeom>
          <a:noFill/>
          <a:ln/>
        </p:spPr>
        <p:txBody>
          <a:bodyPr wrap="none" lIns="0" tIns="0" rIns="0" bIns="0" rtlCol="0" anchor="t"/>
          <a:lstStyle/>
          <a:p>
            <a:pPr marL="0" indent="0" algn="l">
              <a:lnSpc>
                <a:spcPts val="3250"/>
              </a:lnSpc>
              <a:buNone/>
            </a:pPr>
            <a:r>
              <a:rPr lang="en-US" sz="2600" dirty="0">
                <a:solidFill>
                  <a:srgbClr val="2C3F42"/>
                </a:solidFill>
                <a:latin typeface="Bitter Medium" pitchFamily="34" charset="0"/>
                <a:ea typeface="Bitter Medium" pitchFamily="34" charset="-122"/>
                <a:cs typeface="Bitter Medium" pitchFamily="34" charset="-120"/>
              </a:rPr>
              <a:t>Theory of Relativity</a:t>
            </a:r>
            <a:endParaRPr lang="en-US" sz="2600" dirty="0"/>
          </a:p>
        </p:txBody>
      </p:sp>
      <p:sp>
        <p:nvSpPr>
          <p:cNvPr id="5" name="Text 2"/>
          <p:cNvSpPr/>
          <p:nvPr/>
        </p:nvSpPr>
        <p:spPr>
          <a:xfrm>
            <a:off x="780812" y="3208615"/>
            <a:ext cx="3519011" cy="713899"/>
          </a:xfrm>
          <a:prstGeom prst="rect">
            <a:avLst/>
          </a:prstGeom>
          <a:noFill/>
          <a:ln/>
        </p:spPr>
        <p:txBody>
          <a:bodyPr wrap="square" lIns="0" tIns="0" rIns="0" bIns="0" rtlCol="0" anchor="t"/>
          <a:lstStyle/>
          <a:p>
            <a:pPr marL="0" indent="0" algn="l">
              <a:lnSpc>
                <a:spcPts val="2800"/>
              </a:lnSpc>
              <a:buNone/>
            </a:pPr>
            <a:r>
              <a:rPr lang="en-US" sz="1750" b="1" dirty="0">
                <a:solidFill>
                  <a:srgbClr val="2B2E3C"/>
                </a:solidFill>
                <a:latin typeface="Open Sans" pitchFamily="34" charset="0"/>
                <a:ea typeface="Open Sans" pitchFamily="34" charset="-122"/>
                <a:cs typeface="Open Sans" pitchFamily="34" charset="-120"/>
              </a:rPr>
              <a:t>Einstein's domain:</a:t>
            </a:r>
            <a:r>
              <a:rPr lang="en-US" sz="1750" dirty="0">
                <a:solidFill>
                  <a:srgbClr val="2B2E3C"/>
                </a:solidFill>
                <a:latin typeface="Open Sans" pitchFamily="34" charset="0"/>
                <a:ea typeface="Open Sans" pitchFamily="34" charset="-122"/>
                <a:cs typeface="Open Sans" pitchFamily="34" charset="-120"/>
              </a:rPr>
              <a:t> The very large and very fast</a:t>
            </a:r>
            <a:endParaRPr lang="en-US" sz="1750" dirty="0"/>
          </a:p>
        </p:txBody>
      </p:sp>
      <p:sp>
        <p:nvSpPr>
          <p:cNvPr id="6" name="Text 3"/>
          <p:cNvSpPr/>
          <p:nvPr/>
        </p:nvSpPr>
        <p:spPr>
          <a:xfrm>
            <a:off x="780812" y="4123253"/>
            <a:ext cx="35190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Explains gravity, space, and time</a:t>
            </a:r>
            <a:endParaRPr lang="en-US" sz="1750" dirty="0"/>
          </a:p>
        </p:txBody>
      </p:sp>
      <p:sp>
        <p:nvSpPr>
          <p:cNvPr id="7" name="Text 4"/>
          <p:cNvSpPr/>
          <p:nvPr/>
        </p:nvSpPr>
        <p:spPr>
          <a:xfrm>
            <a:off x="780812" y="4915138"/>
            <a:ext cx="35190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Governs stars, planets, and galaxies</a:t>
            </a:r>
            <a:endParaRPr lang="en-US" sz="1750" dirty="0"/>
          </a:p>
        </p:txBody>
      </p:sp>
      <p:sp>
        <p:nvSpPr>
          <p:cNvPr id="8" name="Text 5"/>
          <p:cNvSpPr/>
          <p:nvPr/>
        </p:nvSpPr>
        <p:spPr>
          <a:xfrm>
            <a:off x="780812" y="5707023"/>
            <a:ext cx="35190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Deals with massive objects and cosmic speeds</a:t>
            </a:r>
            <a:endParaRPr lang="en-US" sz="1750" dirty="0"/>
          </a:p>
        </p:txBody>
      </p:sp>
      <p:sp>
        <p:nvSpPr>
          <p:cNvPr id="9" name="Text 6"/>
          <p:cNvSpPr/>
          <p:nvPr/>
        </p:nvSpPr>
        <p:spPr>
          <a:xfrm>
            <a:off x="780812" y="6498908"/>
            <a:ext cx="35190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Predictable and deterministic</a:t>
            </a:r>
            <a:endParaRPr lang="en-US" sz="1750" dirty="0"/>
          </a:p>
        </p:txBody>
      </p:sp>
      <p:sp>
        <p:nvSpPr>
          <p:cNvPr id="10" name="Text 7"/>
          <p:cNvSpPr/>
          <p:nvPr/>
        </p:nvSpPr>
        <p:spPr>
          <a:xfrm>
            <a:off x="780812" y="7056596"/>
            <a:ext cx="3519011" cy="356949"/>
          </a:xfrm>
          <a:prstGeom prst="rect">
            <a:avLst/>
          </a:prstGeom>
          <a:noFill/>
          <a:ln/>
        </p:spPr>
        <p:txBody>
          <a:bodyPr wrap="none" lIns="0" tIns="0" rIns="0" bIns="0" rtlCol="0" anchor="t"/>
          <a:lstStyle/>
          <a:p>
            <a:pPr marL="0" indent="0" algn="l">
              <a:lnSpc>
                <a:spcPts val="2800"/>
              </a:lnSpc>
              <a:buNone/>
            </a:pPr>
            <a:r>
              <a:rPr lang="en-US" sz="1750" dirty="0">
                <a:solidFill>
                  <a:srgbClr val="2B2E3C"/>
                </a:solidFill>
                <a:highlight>
                  <a:srgbClr val="FBE2D1"/>
                </a:highlight>
                <a:latin typeface="Open Sans" pitchFamily="34" charset="0"/>
                <a:ea typeface="Open Sans" pitchFamily="34" charset="-122"/>
                <a:cs typeface="Open Sans" pitchFamily="34" charset="-120"/>
              </a:rPr>
              <a:t>Works perfectly for big things</a:t>
            </a:r>
            <a:endParaRPr lang="en-US" sz="1750" dirty="0"/>
          </a:p>
        </p:txBody>
      </p:sp>
      <p:sp>
        <p:nvSpPr>
          <p:cNvPr id="11" name="Text 8"/>
          <p:cNvSpPr/>
          <p:nvPr/>
        </p:nvSpPr>
        <p:spPr>
          <a:xfrm>
            <a:off x="4851797" y="2567345"/>
            <a:ext cx="3346609" cy="418267"/>
          </a:xfrm>
          <a:prstGeom prst="rect">
            <a:avLst/>
          </a:prstGeom>
          <a:noFill/>
          <a:ln/>
        </p:spPr>
        <p:txBody>
          <a:bodyPr wrap="none" lIns="0" tIns="0" rIns="0" bIns="0" rtlCol="0" anchor="t"/>
          <a:lstStyle/>
          <a:p>
            <a:pPr marL="0" indent="0" algn="l">
              <a:lnSpc>
                <a:spcPts val="3250"/>
              </a:lnSpc>
              <a:buNone/>
            </a:pPr>
            <a:r>
              <a:rPr lang="en-US" sz="2600" dirty="0">
                <a:solidFill>
                  <a:srgbClr val="2C3F42"/>
                </a:solidFill>
                <a:latin typeface="Bitter Medium" pitchFamily="34" charset="0"/>
                <a:ea typeface="Bitter Medium" pitchFamily="34" charset="-122"/>
                <a:cs typeface="Bitter Medium" pitchFamily="34" charset="-120"/>
              </a:rPr>
              <a:t>Quantum Physics</a:t>
            </a:r>
            <a:endParaRPr lang="en-US" sz="2600" dirty="0"/>
          </a:p>
        </p:txBody>
      </p:sp>
      <p:sp>
        <p:nvSpPr>
          <p:cNvPr id="12" name="Text 9"/>
          <p:cNvSpPr/>
          <p:nvPr/>
        </p:nvSpPr>
        <p:spPr>
          <a:xfrm>
            <a:off x="4851797" y="3208615"/>
            <a:ext cx="3519011" cy="713899"/>
          </a:xfrm>
          <a:prstGeom prst="rect">
            <a:avLst/>
          </a:prstGeom>
          <a:noFill/>
          <a:ln/>
        </p:spPr>
        <p:txBody>
          <a:bodyPr wrap="square" lIns="0" tIns="0" rIns="0" bIns="0" rtlCol="0" anchor="t"/>
          <a:lstStyle/>
          <a:p>
            <a:pPr marL="0" indent="0" algn="l">
              <a:lnSpc>
                <a:spcPts val="2800"/>
              </a:lnSpc>
              <a:buNone/>
            </a:pPr>
            <a:r>
              <a:rPr lang="en-US" sz="1750" b="1" dirty="0">
                <a:solidFill>
                  <a:srgbClr val="2B2E3C"/>
                </a:solidFill>
                <a:latin typeface="Open Sans" pitchFamily="34" charset="0"/>
                <a:ea typeface="Open Sans" pitchFamily="34" charset="-122"/>
                <a:cs typeface="Open Sans" pitchFamily="34" charset="-120"/>
              </a:rPr>
              <a:t>The realm of the tiny:</a:t>
            </a:r>
            <a:r>
              <a:rPr lang="en-US" sz="1750" dirty="0">
                <a:solidFill>
                  <a:srgbClr val="2B2E3C"/>
                </a:solidFill>
                <a:latin typeface="Open Sans" pitchFamily="34" charset="0"/>
                <a:ea typeface="Open Sans" pitchFamily="34" charset="-122"/>
                <a:cs typeface="Open Sans" pitchFamily="34" charset="-120"/>
              </a:rPr>
              <a:t> Atoms and particles</a:t>
            </a:r>
            <a:endParaRPr lang="en-US" sz="1750" dirty="0"/>
          </a:p>
        </p:txBody>
      </p:sp>
      <p:sp>
        <p:nvSpPr>
          <p:cNvPr id="13" name="Text 10"/>
          <p:cNvSpPr/>
          <p:nvPr/>
        </p:nvSpPr>
        <p:spPr>
          <a:xfrm>
            <a:off x="4851797" y="4123253"/>
            <a:ext cx="35190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Explains subatomic behavior</a:t>
            </a:r>
            <a:endParaRPr lang="en-US" sz="1750" dirty="0"/>
          </a:p>
        </p:txBody>
      </p:sp>
      <p:sp>
        <p:nvSpPr>
          <p:cNvPr id="14" name="Text 11"/>
          <p:cNvSpPr/>
          <p:nvPr/>
        </p:nvSpPr>
        <p:spPr>
          <a:xfrm>
            <a:off x="4851797" y="4558189"/>
            <a:ext cx="35190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Rules electrons, photons, and quarks</a:t>
            </a:r>
            <a:endParaRPr lang="en-US" sz="1750" dirty="0"/>
          </a:p>
        </p:txBody>
      </p:sp>
      <p:sp>
        <p:nvSpPr>
          <p:cNvPr id="15" name="Text 12"/>
          <p:cNvSpPr/>
          <p:nvPr/>
        </p:nvSpPr>
        <p:spPr>
          <a:xfrm>
            <a:off x="4851797" y="5350073"/>
            <a:ext cx="35190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Deals with particles smaller than atoms</a:t>
            </a:r>
            <a:endParaRPr lang="en-US" sz="1750" dirty="0"/>
          </a:p>
        </p:txBody>
      </p:sp>
      <p:sp>
        <p:nvSpPr>
          <p:cNvPr id="16" name="Text 13"/>
          <p:cNvSpPr/>
          <p:nvPr/>
        </p:nvSpPr>
        <p:spPr>
          <a:xfrm>
            <a:off x="4851797" y="6141958"/>
            <a:ext cx="35190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2B2E3C"/>
                </a:solidFill>
                <a:latin typeface="Open Sans" pitchFamily="34" charset="0"/>
                <a:ea typeface="Open Sans" pitchFamily="34" charset="-122"/>
                <a:cs typeface="Open Sans" pitchFamily="34" charset="-120"/>
              </a:rPr>
              <a:t>Probabilistic and strange</a:t>
            </a:r>
            <a:endParaRPr lang="en-US" sz="1750" dirty="0"/>
          </a:p>
        </p:txBody>
      </p:sp>
      <p:sp>
        <p:nvSpPr>
          <p:cNvPr id="17" name="Text 14"/>
          <p:cNvSpPr/>
          <p:nvPr/>
        </p:nvSpPr>
        <p:spPr>
          <a:xfrm>
            <a:off x="4851797" y="6699647"/>
            <a:ext cx="3519011" cy="356949"/>
          </a:xfrm>
          <a:prstGeom prst="rect">
            <a:avLst/>
          </a:prstGeom>
          <a:noFill/>
          <a:ln/>
        </p:spPr>
        <p:txBody>
          <a:bodyPr wrap="none" lIns="0" tIns="0" rIns="0" bIns="0" rtlCol="0" anchor="t"/>
          <a:lstStyle/>
          <a:p>
            <a:pPr marL="0" indent="0" algn="l">
              <a:lnSpc>
                <a:spcPts val="2800"/>
              </a:lnSpc>
              <a:buNone/>
            </a:pPr>
            <a:r>
              <a:rPr lang="en-US" sz="1750" dirty="0">
                <a:solidFill>
                  <a:srgbClr val="2B2E3C"/>
                </a:solidFill>
                <a:latin typeface="Open Sans" pitchFamily="34" charset="0"/>
                <a:ea typeface="Open Sans" pitchFamily="34" charset="-122"/>
                <a:cs typeface="Open Sans" pitchFamily="34" charset="-120"/>
              </a:rPr>
              <a:t>Works perfectly for small things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148"/>
          </a:xfrm>
          <a:prstGeom prst="rect">
            <a:avLst/>
          </a:prstGeom>
        </p:spPr>
      </p:pic>
      <p:sp>
        <p:nvSpPr>
          <p:cNvPr id="3" name="Text 0"/>
          <p:cNvSpPr/>
          <p:nvPr/>
        </p:nvSpPr>
        <p:spPr>
          <a:xfrm>
            <a:off x="761405" y="598289"/>
            <a:ext cx="6591538" cy="679847"/>
          </a:xfrm>
          <a:prstGeom prst="rect">
            <a:avLst/>
          </a:prstGeom>
          <a:noFill/>
          <a:ln/>
        </p:spPr>
        <p:txBody>
          <a:bodyPr wrap="none" lIns="0" tIns="0" rIns="0" bIns="0" rtlCol="0" anchor="t"/>
          <a:lstStyle/>
          <a:p>
            <a:pPr marL="0" indent="0" algn="l">
              <a:lnSpc>
                <a:spcPts val="5350"/>
              </a:lnSpc>
              <a:buNone/>
            </a:pPr>
            <a:r>
              <a:rPr lang="en-US" sz="4250" dirty="0">
                <a:solidFill>
                  <a:srgbClr val="2C3F42"/>
                </a:solidFill>
                <a:latin typeface="Bitter Medium" pitchFamily="34" charset="0"/>
                <a:ea typeface="Bitter Medium" pitchFamily="34" charset="-122"/>
                <a:cs typeface="Bitter Medium" pitchFamily="34" charset="-120"/>
              </a:rPr>
              <a:t>Schrödinger's Famous Cat</a:t>
            </a:r>
            <a:endParaRPr lang="en-US" sz="4250" dirty="0"/>
          </a:p>
        </p:txBody>
      </p:sp>
      <p:sp>
        <p:nvSpPr>
          <p:cNvPr id="4" name="Text 1"/>
          <p:cNvSpPr/>
          <p:nvPr/>
        </p:nvSpPr>
        <p:spPr>
          <a:xfrm>
            <a:off x="761405" y="1604367"/>
            <a:ext cx="7621191" cy="1392079"/>
          </a:xfrm>
          <a:prstGeom prst="rect">
            <a:avLst/>
          </a:prstGeom>
          <a:noFill/>
          <a:ln/>
        </p:spPr>
        <p:txBody>
          <a:bodyPr wrap="square" lIns="0" tIns="0" rIns="0" bIns="0" rtlCol="0" anchor="t"/>
          <a:lstStyle/>
          <a:p>
            <a:pPr marL="0" indent="0" algn="l">
              <a:lnSpc>
                <a:spcPts val="2700"/>
              </a:lnSpc>
              <a:buNone/>
            </a:pPr>
            <a:r>
              <a:rPr lang="en-US" sz="1700" dirty="0">
                <a:solidFill>
                  <a:srgbClr val="2B2E3C"/>
                </a:solidFill>
                <a:latin typeface="Open Sans" pitchFamily="34" charset="0"/>
                <a:ea typeface="Open Sans" pitchFamily="34" charset="-122"/>
                <a:cs typeface="Open Sans" pitchFamily="34" charset="-120"/>
              </a:rPr>
              <a:t>Imagine a cat in a sealed box with a device that has a 50% chance of releasing poison. Until you open the box and look, quantum physics says the cat is </a:t>
            </a:r>
            <a:r>
              <a:rPr lang="en-US" sz="1700" b="1" dirty="0">
                <a:solidFill>
                  <a:srgbClr val="2B2E3C"/>
                </a:solidFill>
                <a:latin typeface="Open Sans" pitchFamily="34" charset="0"/>
                <a:ea typeface="Open Sans" pitchFamily="34" charset="-122"/>
                <a:cs typeface="Open Sans" pitchFamily="34" charset="-120"/>
              </a:rPr>
              <a:t>both alive and dead at the same time</a:t>
            </a:r>
            <a:r>
              <a:rPr lang="en-US" sz="1700" dirty="0">
                <a:solidFill>
                  <a:srgbClr val="2B2E3C"/>
                </a:solidFill>
                <a:latin typeface="Open Sans" pitchFamily="34" charset="0"/>
                <a:ea typeface="Open Sans" pitchFamily="34" charset="-122"/>
                <a:cs typeface="Open Sans" pitchFamily="34" charset="-120"/>
              </a:rPr>
              <a:t>. This thought experiment shows how observation affects reality at the quantum level.</a:t>
            </a:r>
            <a:endParaRPr lang="en-US" sz="1700" dirty="0"/>
          </a:p>
        </p:txBody>
      </p:sp>
      <p:sp>
        <p:nvSpPr>
          <p:cNvPr id="5" name="Shape 2"/>
          <p:cNvSpPr/>
          <p:nvPr/>
        </p:nvSpPr>
        <p:spPr>
          <a:xfrm>
            <a:off x="761405" y="3241119"/>
            <a:ext cx="7621191" cy="1616750"/>
          </a:xfrm>
          <a:prstGeom prst="roundRect">
            <a:avLst>
              <a:gd name="adj" fmla="val 5652"/>
            </a:avLst>
          </a:prstGeom>
          <a:solidFill>
            <a:srgbClr val="FCE2CF"/>
          </a:solidFill>
          <a:ln w="7620">
            <a:solidFill>
              <a:srgbClr val="E2C8B5"/>
            </a:solidFill>
            <a:prstDash val="solid"/>
          </a:ln>
        </p:spPr>
      </p:sp>
      <p:sp>
        <p:nvSpPr>
          <p:cNvPr id="6" name="Text 3"/>
          <p:cNvSpPr/>
          <p:nvPr/>
        </p:nvSpPr>
        <p:spPr>
          <a:xfrm>
            <a:off x="986552" y="3466267"/>
            <a:ext cx="2719507" cy="339923"/>
          </a:xfrm>
          <a:prstGeom prst="rect">
            <a:avLst/>
          </a:prstGeom>
          <a:noFill/>
          <a:ln/>
        </p:spPr>
        <p:txBody>
          <a:bodyPr wrap="none" lIns="0" tIns="0" rIns="0" bIns="0" rtlCol="0" anchor="t"/>
          <a:lstStyle/>
          <a:p>
            <a:pPr marL="0" indent="0" algn="l">
              <a:lnSpc>
                <a:spcPts val="2650"/>
              </a:lnSpc>
              <a:buNone/>
            </a:pPr>
            <a:r>
              <a:rPr lang="en-US" sz="2100" dirty="0">
                <a:solidFill>
                  <a:srgbClr val="2B2E3C"/>
                </a:solidFill>
                <a:latin typeface="Bitter Medium" pitchFamily="34" charset="0"/>
                <a:ea typeface="Bitter Medium" pitchFamily="34" charset="-122"/>
                <a:cs typeface="Bitter Medium" pitchFamily="34" charset="-120"/>
              </a:rPr>
              <a:t>Before Opening</a:t>
            </a:r>
            <a:endParaRPr lang="en-US" sz="2100" dirty="0"/>
          </a:p>
        </p:txBody>
      </p:sp>
      <p:sp>
        <p:nvSpPr>
          <p:cNvPr id="7" name="Text 4"/>
          <p:cNvSpPr/>
          <p:nvPr/>
        </p:nvSpPr>
        <p:spPr>
          <a:xfrm>
            <a:off x="986552" y="3936683"/>
            <a:ext cx="7170896" cy="696039"/>
          </a:xfrm>
          <a:prstGeom prst="rect">
            <a:avLst/>
          </a:prstGeom>
          <a:noFill/>
          <a:ln/>
        </p:spPr>
        <p:txBody>
          <a:bodyPr wrap="square" lIns="0" tIns="0" rIns="0" bIns="0" rtlCol="0" anchor="t"/>
          <a:lstStyle/>
          <a:p>
            <a:pPr marL="0" indent="0" algn="l">
              <a:lnSpc>
                <a:spcPts val="2700"/>
              </a:lnSpc>
              <a:buNone/>
            </a:pPr>
            <a:r>
              <a:rPr lang="en-US" sz="1700" dirty="0">
                <a:solidFill>
                  <a:srgbClr val="2B2E3C"/>
                </a:solidFill>
                <a:latin typeface="Open Sans" pitchFamily="34" charset="0"/>
                <a:ea typeface="Open Sans" pitchFamily="34" charset="-122"/>
                <a:cs typeface="Open Sans" pitchFamily="34" charset="-120"/>
              </a:rPr>
              <a:t>The cat exists in superposition—simultaneously alive and dead until observed.</a:t>
            </a:r>
            <a:endParaRPr lang="en-US" sz="1700" dirty="0"/>
          </a:p>
        </p:txBody>
      </p:sp>
      <p:sp>
        <p:nvSpPr>
          <p:cNvPr id="8" name="Shape 5"/>
          <p:cNvSpPr/>
          <p:nvPr/>
        </p:nvSpPr>
        <p:spPr>
          <a:xfrm>
            <a:off x="761405" y="5075396"/>
            <a:ext cx="7621191" cy="1616750"/>
          </a:xfrm>
          <a:prstGeom prst="roundRect">
            <a:avLst>
              <a:gd name="adj" fmla="val 5652"/>
            </a:avLst>
          </a:prstGeom>
          <a:solidFill>
            <a:srgbClr val="FCE2CF"/>
          </a:solidFill>
          <a:ln w="7620">
            <a:solidFill>
              <a:srgbClr val="E2C8B5"/>
            </a:solidFill>
            <a:prstDash val="solid"/>
          </a:ln>
        </p:spPr>
      </p:sp>
      <p:sp>
        <p:nvSpPr>
          <p:cNvPr id="9" name="Text 6"/>
          <p:cNvSpPr/>
          <p:nvPr/>
        </p:nvSpPr>
        <p:spPr>
          <a:xfrm>
            <a:off x="986552" y="5300543"/>
            <a:ext cx="2719507" cy="339923"/>
          </a:xfrm>
          <a:prstGeom prst="rect">
            <a:avLst/>
          </a:prstGeom>
          <a:noFill/>
          <a:ln/>
        </p:spPr>
        <p:txBody>
          <a:bodyPr wrap="none" lIns="0" tIns="0" rIns="0" bIns="0" rtlCol="0" anchor="t"/>
          <a:lstStyle/>
          <a:p>
            <a:pPr marL="0" indent="0" algn="l">
              <a:lnSpc>
                <a:spcPts val="2650"/>
              </a:lnSpc>
              <a:buNone/>
            </a:pPr>
            <a:r>
              <a:rPr lang="en-US" sz="2100" dirty="0">
                <a:solidFill>
                  <a:srgbClr val="2B2E3C"/>
                </a:solidFill>
                <a:latin typeface="Bitter Medium" pitchFamily="34" charset="0"/>
                <a:ea typeface="Bitter Medium" pitchFamily="34" charset="-122"/>
                <a:cs typeface="Bitter Medium" pitchFamily="34" charset="-120"/>
              </a:rPr>
              <a:t>After Opening</a:t>
            </a:r>
            <a:endParaRPr lang="en-US" sz="2100" dirty="0"/>
          </a:p>
        </p:txBody>
      </p:sp>
      <p:sp>
        <p:nvSpPr>
          <p:cNvPr id="10" name="Text 7"/>
          <p:cNvSpPr/>
          <p:nvPr/>
        </p:nvSpPr>
        <p:spPr>
          <a:xfrm>
            <a:off x="986552" y="5770959"/>
            <a:ext cx="7170896" cy="696039"/>
          </a:xfrm>
          <a:prstGeom prst="rect">
            <a:avLst/>
          </a:prstGeom>
          <a:noFill/>
          <a:ln/>
        </p:spPr>
        <p:txBody>
          <a:bodyPr wrap="square" lIns="0" tIns="0" rIns="0" bIns="0" rtlCol="0" anchor="t"/>
          <a:lstStyle/>
          <a:p>
            <a:pPr marL="0" indent="0" algn="l">
              <a:lnSpc>
                <a:spcPts val="2700"/>
              </a:lnSpc>
              <a:buNone/>
            </a:pPr>
            <a:r>
              <a:rPr lang="en-US" sz="1700" dirty="0">
                <a:solidFill>
                  <a:srgbClr val="2B2E3C"/>
                </a:solidFill>
                <a:latin typeface="Open Sans" pitchFamily="34" charset="0"/>
                <a:ea typeface="Open Sans" pitchFamily="34" charset="-122"/>
                <a:cs typeface="Open Sans" pitchFamily="34" charset="-120"/>
              </a:rPr>
              <a:t>The moment you observe, reality "chooses" one outcome. The cat is either alive or dead.</a:t>
            </a:r>
            <a:endParaRPr lang="en-US" sz="1700" dirty="0"/>
          </a:p>
        </p:txBody>
      </p:sp>
      <p:sp>
        <p:nvSpPr>
          <p:cNvPr id="11" name="Text 8"/>
          <p:cNvSpPr/>
          <p:nvPr/>
        </p:nvSpPr>
        <p:spPr>
          <a:xfrm>
            <a:off x="761405" y="6936819"/>
            <a:ext cx="7621191" cy="696039"/>
          </a:xfrm>
          <a:prstGeom prst="rect">
            <a:avLst/>
          </a:prstGeom>
          <a:noFill/>
          <a:ln/>
        </p:spPr>
        <p:txBody>
          <a:bodyPr wrap="square" lIns="0" tIns="0" rIns="0" bIns="0" rtlCol="0" anchor="t"/>
          <a:lstStyle/>
          <a:p>
            <a:pPr marL="0" indent="0" algn="l">
              <a:lnSpc>
                <a:spcPts val="2700"/>
              </a:lnSpc>
              <a:buNone/>
            </a:pPr>
            <a:r>
              <a:rPr lang="en-US" sz="1700" dirty="0">
                <a:solidFill>
                  <a:srgbClr val="2B2E3C"/>
                </a:solidFill>
                <a:latin typeface="Open Sans" pitchFamily="34" charset="0"/>
                <a:ea typeface="Open Sans" pitchFamily="34" charset="-122"/>
                <a:cs typeface="Open Sans" pitchFamily="34" charset="-120"/>
              </a:rPr>
              <a:t>This bizarre principle reveals that at quantum scales, particles exist in multiple states until measured. Observation literally changes reality!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TotalTime>
  <Words>1518</Words>
  <Application>Microsoft Office PowerPoint</Application>
  <PresentationFormat>Custom</PresentationFormat>
  <Paragraphs>136</Paragraphs>
  <Slides>15</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Bitter Medium</vt:lpstr>
      <vt:lpstr>Bitter Light</vt:lpstr>
      <vt:lpstr>Arial</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pc</dc:creator>
  <cp:lastModifiedBy>Sadik Basha</cp:lastModifiedBy>
  <cp:revision>5</cp:revision>
  <dcterms:created xsi:type="dcterms:W3CDTF">2025-10-10T14:27:40Z</dcterms:created>
  <dcterms:modified xsi:type="dcterms:W3CDTF">2025-10-12T17:51:00Z</dcterms:modified>
</cp:coreProperties>
</file>